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16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nja Salmela" userId="168159e4-466b-4ed0-a154-630950a73d0b" providerId="ADAL" clId="{3F568A5C-9FA5-49C4-BCD8-5A5CA65C5B11}"/>
    <pc:docChg chg="modSld">
      <pc:chgData name="Tanja Salmela" userId="168159e4-466b-4ed0-a154-630950a73d0b" providerId="ADAL" clId="{3F568A5C-9FA5-49C4-BCD8-5A5CA65C5B11}" dt="2026-04-01T05:58:01.128" v="5" actId="20577"/>
      <pc:docMkLst>
        <pc:docMk/>
      </pc:docMkLst>
      <pc:sldChg chg="modSp mod">
        <pc:chgData name="Tanja Salmela" userId="168159e4-466b-4ed0-a154-630950a73d0b" providerId="ADAL" clId="{3F568A5C-9FA5-49C4-BCD8-5A5CA65C5B11}" dt="2026-04-01T05:58:01.128" v="5" actId="20577"/>
        <pc:sldMkLst>
          <pc:docMk/>
          <pc:sldMk cId="965323765" sldId="266"/>
        </pc:sldMkLst>
        <pc:spChg chg="mod">
          <ac:chgData name="Tanja Salmela" userId="168159e4-466b-4ed0-a154-630950a73d0b" providerId="ADAL" clId="{3F568A5C-9FA5-49C4-BCD8-5A5CA65C5B11}" dt="2026-04-01T05:58:01.128" v="5" actId="20577"/>
          <ac:spMkLst>
            <pc:docMk/>
            <pc:sldMk cId="965323765" sldId="266"/>
            <ac:spMk id="3" creationId="{DD2C9B57-CF03-B90F-09E8-D470BAC99E8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rgbClr val="FFFC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D80519-76C7-4828-9BA0-7DCBE4D893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84325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sv-FI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F3DC770-C37D-4A9A-9ACC-5806EF113F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41206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bg>
      <p:bgPr>
        <a:solidFill>
          <a:srgbClr val="FFFC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F78ADA-21C7-4807-A025-DA646624E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39B3BA1-42B0-4728-8B5F-110A02BE6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458392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bg>
      <p:bgPr>
        <a:solidFill>
          <a:srgbClr val="FFFC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F6597C-D5DD-46C7-A72F-3E6EE9A22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18B83B5-8F20-439E-B0AF-0258C5B1CE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20113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228768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bg>
      <p:bgPr>
        <a:solidFill>
          <a:srgbClr val="FFFC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D0B314-FC46-4EE0-91B0-DBB4E9F78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5E721FE-98F4-4EB0-8336-46E1674413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486024"/>
            <a:ext cx="5181600" cy="412432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7A39BCE-0162-45A9-BF4A-60AECA4BFE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86023"/>
            <a:ext cx="5181600" cy="412432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655982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bg>
      <p:bgPr>
        <a:solidFill>
          <a:srgbClr val="FFFC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1AB3FB-80ED-4D65-BC2B-18BADA4C4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48432"/>
            <a:ext cx="10515600" cy="1009041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149819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bg>
      <p:bgPr>
        <a:solidFill>
          <a:srgbClr val="FFFC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7952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bg>
      <p:bgPr>
        <a:solidFill>
          <a:srgbClr val="FFFC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43AD32-C2D6-4517-A013-237111A1A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419224"/>
            <a:ext cx="3932237" cy="11144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FI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63CB80B-7152-4CA7-B4B7-93133233D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619250"/>
            <a:ext cx="6172200" cy="4991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634AAD4-A1B6-46FE-A85A-151F4FF3F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47950"/>
            <a:ext cx="3932237" cy="39624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156092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bg>
      <p:bgPr>
        <a:solidFill>
          <a:srgbClr val="FFFC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17D4EE-FE7E-406E-A3E3-E3F5D6A95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81124"/>
            <a:ext cx="3932237" cy="11715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FI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F1B8F48-4A92-4135-8E9C-0C73BF1E49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838325"/>
            <a:ext cx="6172200" cy="48132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FI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9BA031B-FCF8-4DBC-A432-216B255981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28899"/>
            <a:ext cx="3932237" cy="40227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293415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45D7542-27F3-4F74-90D5-FC31CC3C5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0307"/>
            <a:ext cx="10515600" cy="10090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  <a:endParaRPr lang="sv-FI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31DADAC-66EB-4A1E-9254-0242186CDD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419349"/>
            <a:ext cx="10515600" cy="4178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sv-FI" dirty="0"/>
          </a:p>
        </p:txBody>
      </p:sp>
      <p:pic>
        <p:nvPicPr>
          <p:cNvPr id="8" name="Bildobjekt 7" descr="Logo, Kristinestad - Kristiinankaupunki">
            <a:extLst>
              <a:ext uri="{FF2B5EF4-FFF2-40B4-BE49-F238E27FC236}">
                <a16:creationId xmlns:a16="http://schemas.microsoft.com/office/drawing/2014/main" id="{CFA79EE2-8CAE-40FF-89DF-B32FF6AF99CF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3446" y="259798"/>
            <a:ext cx="965108" cy="1128714"/>
          </a:xfrm>
          <a:prstGeom prst="rect">
            <a:avLst/>
          </a:prstGeom>
        </p:spPr>
      </p:pic>
      <p:cxnSp>
        <p:nvCxnSpPr>
          <p:cNvPr id="9" name="Rak koppling 8">
            <a:extLst>
              <a:ext uri="{FF2B5EF4-FFF2-40B4-BE49-F238E27FC236}">
                <a16:creationId xmlns:a16="http://schemas.microsoft.com/office/drawing/2014/main" id="{B53E784E-3AE4-4D39-86D4-DE9E9E35BD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72325" y="824155"/>
            <a:ext cx="5019675" cy="0"/>
          </a:xfrm>
          <a:prstGeom prst="line">
            <a:avLst/>
          </a:prstGeom>
          <a:ln w="57150" cmpd="dbl">
            <a:solidFill>
              <a:srgbClr val="F13D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koppling 9">
            <a:extLst>
              <a:ext uri="{FF2B5EF4-FFF2-40B4-BE49-F238E27FC236}">
                <a16:creationId xmlns:a16="http://schemas.microsoft.com/office/drawing/2014/main" id="{55B4939F-0FF6-41F7-A7BF-E1A2B1E64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816890"/>
            <a:ext cx="5019675" cy="7265"/>
          </a:xfrm>
          <a:prstGeom prst="line">
            <a:avLst/>
          </a:prstGeom>
          <a:ln w="57150" cmpd="dbl">
            <a:solidFill>
              <a:srgbClr val="F13D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Bildobjekt 10" descr="Logo, Cittaslow">
            <a:extLst>
              <a:ext uri="{FF2B5EF4-FFF2-40B4-BE49-F238E27FC236}">
                <a16:creationId xmlns:a16="http://schemas.microsoft.com/office/drawing/2014/main" id="{1874F9F2-3632-48AA-91EC-78C3F9EE8B38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799" y="6155162"/>
            <a:ext cx="468000" cy="44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962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C82B138B-71AF-8822-C27A-FB36AC701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5643"/>
            <a:ext cx="10515600" cy="1009041"/>
          </a:xfrm>
        </p:spPr>
        <p:txBody>
          <a:bodyPr>
            <a:normAutofit fontScale="90000"/>
          </a:bodyPr>
          <a:lstStyle/>
          <a:p>
            <a:r>
              <a:rPr lang="sv-FI" sz="7300" dirty="0"/>
              <a:t>JOPO</a:t>
            </a:r>
            <a:br>
              <a:rPr lang="sv-FI" dirty="0"/>
            </a:br>
            <a:r>
              <a:rPr lang="sv-FI" dirty="0" err="1"/>
              <a:t>Joustavan</a:t>
            </a:r>
            <a:r>
              <a:rPr lang="sv-FI" dirty="0"/>
              <a:t> </a:t>
            </a:r>
            <a:br>
              <a:rPr lang="sv-FI" dirty="0"/>
            </a:br>
            <a:r>
              <a:rPr lang="sv-FI" dirty="0" err="1"/>
              <a:t>perusopetuksen</a:t>
            </a:r>
            <a:r>
              <a:rPr lang="sv-FI" dirty="0"/>
              <a:t> </a:t>
            </a:r>
            <a:br>
              <a:rPr lang="sv-FI" dirty="0"/>
            </a:br>
            <a:r>
              <a:rPr lang="sv-FI" dirty="0" err="1"/>
              <a:t>ryhmä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1426525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0112A1-F4F4-B6D6-74EC-B8FB36348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JOPO-opiskelu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ED27DF-9C2A-F2D5-0C5C-A4BEA4B7C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Toiminnalliset opetusmenetelmät, työpaikkaopiskelu (TET), koulutuskokeilut ja erilaisten oppimistapojen ja/tai -ympäristöjen käyttö  </a:t>
            </a:r>
          </a:p>
          <a:p>
            <a:r>
              <a:rPr lang="fi-FI" dirty="0"/>
              <a:t>Jokaisen oppilaan yksilölliset tavoitteet (oppimissuunnitelma), omassa tahdissa opiskelu </a:t>
            </a:r>
          </a:p>
          <a:p>
            <a:r>
              <a:rPr lang="fi-FI" dirty="0"/>
              <a:t>Tuki ja ohjaus: Oppilaiden tukena ovat moniammatillinen yhteistyö sekä tiivis kodin ja koulun yhteistyö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45642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BA70A8-65A4-B5AC-E7FA-21C2D0A65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Hakeminen JOPO-luokalle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2C9B57-CF03-B90F-09E8-D470BAC99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JOPO-luokalle haetaan paikkaa hakulomakkein</a:t>
            </a:r>
          </a:p>
          <a:p>
            <a:r>
              <a:rPr lang="fi-FI" dirty="0"/>
              <a:t>Huoltaja ja oppilas täyttävät oman lomakkeen</a:t>
            </a:r>
          </a:p>
          <a:p>
            <a:r>
              <a:rPr lang="fi-FI" dirty="0"/>
              <a:t>Luokanvalvoja täyttää oman suosituslomakkeen</a:t>
            </a:r>
          </a:p>
          <a:p>
            <a:r>
              <a:rPr lang="fi-FI" dirty="0"/>
              <a:t>Hakulomakkeet palautetaan rehtorille</a:t>
            </a:r>
          </a:p>
          <a:p>
            <a:r>
              <a:rPr lang="fi-FI" dirty="0"/>
              <a:t>Hakijat haastatellaan yhdessä huoltajan kanssa</a:t>
            </a:r>
          </a:p>
          <a:p>
            <a:r>
              <a:rPr lang="fi-FI" dirty="0"/>
              <a:t>Moniammatillinen työryhmä tekee päätökset valinnoista</a:t>
            </a:r>
          </a:p>
          <a:p>
            <a:endParaRPr lang="fi-FI" dirty="0"/>
          </a:p>
          <a:p>
            <a:r>
              <a:rPr lang="fi-FI" dirty="0"/>
              <a:t>Hakuaika </a:t>
            </a:r>
            <a:r>
              <a:rPr lang="fi-FI"/>
              <a:t>1.-17.4.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5323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F917DE-0054-563F-F702-DD7C8C77B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JOPO on?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ED88CE7-3FDF-89A1-C49B-0273098D7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Yleisopetusta, yleisen opetussuunnitelman mukaisesti</a:t>
            </a:r>
          </a:p>
          <a:p>
            <a:pPr lvl="0"/>
            <a:r>
              <a:rPr lang="fi-FI" dirty="0"/>
              <a:t>9. luokan oppilaille suunnattu</a:t>
            </a:r>
          </a:p>
          <a:p>
            <a:pPr lvl="0"/>
            <a:r>
              <a:rPr lang="fi-FI" dirty="0"/>
              <a:t>Työssäoppimista ja toiminnallisten tapojen hyödyntämistä opiskelussa</a:t>
            </a:r>
          </a:p>
          <a:p>
            <a:pPr lvl="0"/>
            <a:r>
              <a:rPr lang="fi-FI" dirty="0"/>
              <a:t>Jatko-opintoihin valmistautumista</a:t>
            </a:r>
          </a:p>
          <a:p>
            <a:pPr lvl="0"/>
            <a:r>
              <a:rPr lang="fi-FI" dirty="0"/>
              <a:t>Valinnaisaineet suoritetaan muun ryhmän mukana</a:t>
            </a:r>
          </a:p>
          <a:p>
            <a:pPr lvl="0"/>
            <a:r>
              <a:rPr lang="fi-FI" dirty="0"/>
              <a:t>Vaatii opiskelijalta oma-aloitteisuutta, yhteistyökykyjä ja sitoutuneisuutta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2673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A60983-9655-14D1-1CAC-994DCE217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Kenelle?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882911-E0F8-461B-7C31-D20194B06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Oppilaalla on valmiuksia ja halukkuutta toiminnalliseen ja </a:t>
            </a:r>
            <a:r>
              <a:rPr lang="fi-FI" dirty="0" err="1"/>
              <a:t>käytönnön</a:t>
            </a:r>
            <a:r>
              <a:rPr lang="fi-FI" dirty="0"/>
              <a:t> työskentelyyn</a:t>
            </a:r>
          </a:p>
          <a:p>
            <a:r>
              <a:rPr lang="fi-FI" dirty="0"/>
              <a:t>Oppilaan koulumotivaatio on heikentynyt tai hän </a:t>
            </a:r>
            <a:r>
              <a:rPr lang="fi-FI" dirty="0" err="1"/>
              <a:t>alisuoriutuu</a:t>
            </a:r>
            <a:endParaRPr lang="fi-FI" dirty="0"/>
          </a:p>
          <a:p>
            <a:r>
              <a:rPr lang="fi-FI" dirty="0"/>
              <a:t>Riittävä motivaatio saada </a:t>
            </a:r>
            <a:r>
              <a:rPr lang="fi-FI" dirty="0" err="1"/>
              <a:t>päättödistus</a:t>
            </a:r>
            <a:endParaRPr lang="fi-FI" dirty="0"/>
          </a:p>
          <a:p>
            <a:r>
              <a:rPr lang="fi-FI" dirty="0"/>
              <a:t>Oma halu JOPO-työskentelyyn</a:t>
            </a:r>
          </a:p>
          <a:p>
            <a:r>
              <a:rPr lang="fi-FI" dirty="0"/>
              <a:t>Oppilaalla on valmiudet ryhmätyöskentelyyn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646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BC5C51-0961-A4E6-CD85-F8CC564C1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Kenelle ei: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FF15B5-E07F-6576-83CE-5147D666D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Vakavia käytöshäiriöitä</a:t>
            </a:r>
          </a:p>
          <a:p>
            <a:r>
              <a:rPr lang="fi-FI" dirty="0"/>
              <a:t>Taipumusta väkivaltaan</a:t>
            </a:r>
          </a:p>
          <a:p>
            <a:r>
              <a:rPr lang="fi-FI" dirty="0"/>
              <a:t>Erityisluokkien oppilaille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7983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5D3C99-8E72-B398-8039-D234066B6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JOPO-oppilaan pitää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E587E4-C673-199D-E7DB-B0BDA941B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Käydä koulua annettujen aikataulujen mukaisesti</a:t>
            </a:r>
          </a:p>
          <a:p>
            <a:r>
              <a:rPr lang="fi-FI" dirty="0"/>
              <a:t>Osallistua TET-harjoitteluun ja tehdä annetut tehtävät</a:t>
            </a:r>
          </a:p>
          <a:p>
            <a:r>
              <a:rPr lang="fi-FI" dirty="0"/>
              <a:t>Osallistua koulun ulkopuoliseen opetukseen </a:t>
            </a:r>
          </a:p>
          <a:p>
            <a:r>
              <a:rPr lang="fi-FI" dirty="0"/>
              <a:t>Osallistua opetukseen ilman suuria häiriöitä </a:t>
            </a:r>
          </a:p>
          <a:p>
            <a:r>
              <a:rPr lang="fi-FI" dirty="0"/>
              <a:t>Osallistua valinnaisten oppiaineiden tunteihin yleisopetuksen ryhmien mukana </a:t>
            </a:r>
          </a:p>
          <a:p>
            <a:r>
              <a:rPr lang="fi-FI" dirty="0"/>
              <a:t>Jos oppilas ei pysty JOPO-opiskeluun tiettyjen kriteerien, ohjeiden tai sääntöjen mukaisesti, oppilas saatetaan siirtää takaisin yleisopetukseen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6200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C1F41E-740D-DB68-8F13-68F0D60E9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Työssäoppiminen - TET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62F546-C4A4-F82A-A829-192267052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Oppilas ei voi kieltäytyä työssäoppimisesta</a:t>
            </a:r>
          </a:p>
          <a:p>
            <a:r>
              <a:rPr lang="fi-FI" dirty="0"/>
              <a:t>Työssäoppimista on enemmän kuin yleisopetuksessa</a:t>
            </a:r>
          </a:p>
          <a:p>
            <a:r>
              <a:rPr lang="fi-FI" dirty="0"/>
              <a:t>Työpaikan vastuuhenkilö antaa lausunnon, mutta ei arviointia</a:t>
            </a:r>
          </a:p>
          <a:p>
            <a:r>
              <a:rPr lang="fi-FI" dirty="0"/>
              <a:t>Lausunto liitetään oppilaan omaan portfolioon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1724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4322FC-5C4C-3179-0383-D26DF67A8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Koulutuskokeilut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CFACAA-BEF9-DF7A-622A-5958765FD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Mahdollisuus koulutuskokeiluihin, oppilas tutustuu valitsemaansa koulutusalaan</a:t>
            </a:r>
          </a:p>
          <a:p>
            <a:r>
              <a:rPr lang="fi-FI" dirty="0"/>
              <a:t>Kokeilujakson aikana työskennellään oppilaitoksen antaman lukujärjestyksen mukaisesti</a:t>
            </a:r>
          </a:p>
          <a:p>
            <a:r>
              <a:rPr lang="fi-FI" dirty="0"/>
              <a:t>Oppilaitoksen yhteyshenkilö ja opiskelijaohjaaja tukevat tutustumista</a:t>
            </a:r>
          </a:p>
          <a:p>
            <a:r>
              <a:rPr lang="fi-FI" dirty="0"/>
              <a:t>Kokeilujakson arviointi liitetään oppilaan omaan portfolioon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17807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65E32A-5C8B-CF7B-9DA8-F00B1923B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Todistukset ja jatko-opinnot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D2E73F7-3374-D970-DFA5-982B6AF81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Arviointi yleisten kriteerien mukaisesti</a:t>
            </a:r>
          </a:p>
          <a:p>
            <a:r>
              <a:rPr lang="fi-FI" dirty="0"/>
              <a:t>Samat todistukset kuin yleisopetuksessa</a:t>
            </a:r>
          </a:p>
          <a:p>
            <a:r>
              <a:rPr lang="fi-FI" dirty="0"/>
              <a:t>Oppilas kerää lisäksi vuoden aikana arvioita, lausuntoja ja osallistumistodistuksia omaan portfoliokansioon</a:t>
            </a:r>
          </a:p>
          <a:p>
            <a:r>
              <a:rPr lang="fi-FI" dirty="0"/>
              <a:t>Ohjausta jatko-opintoihin on enemmän</a:t>
            </a:r>
          </a:p>
          <a:p>
            <a:r>
              <a:rPr lang="fi-FI" dirty="0"/>
              <a:t>Jatko-opintoihin voi hakeutua kuten yleisopetuksestakin</a:t>
            </a:r>
          </a:p>
          <a:p>
            <a:r>
              <a:rPr lang="fi-FI" dirty="0"/>
              <a:t>JOPO ei sulje lukio-opintoja pois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974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88B238-987C-ACDF-3ECA-51F8DFDC8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JOPO-opiskelu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B7473C-6979-D140-0A01-046A9E623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JOPO-luokalla opiskellaan, ollaan paikalla ja tehdään läksyjä</a:t>
            </a:r>
          </a:p>
          <a:p>
            <a:r>
              <a:rPr lang="fi-FI" dirty="0"/>
              <a:t>Tarkoitus EI OLE päästä helpolla eteenpäin </a:t>
            </a:r>
          </a:p>
          <a:p>
            <a:r>
              <a:rPr lang="fi-FI" dirty="0"/>
              <a:t>Ryhmäkoko on pienempi kuin yleisopetuksessa, joten oppilasta pystytään tukemaan enemmän </a:t>
            </a:r>
          </a:p>
          <a:p>
            <a:r>
              <a:rPr lang="fi-FI" dirty="0"/>
              <a:t>Oppilaalta vaaditaan motivaatiota ja halua kehittää omaa opiskeluaan </a:t>
            </a:r>
          </a:p>
          <a:p>
            <a:r>
              <a:rPr lang="fi-FI" dirty="0"/>
              <a:t>Tavoitteena on opiskelutaitojen parantaminen. Kun opiskelu sujuu, nousevat yleensä myös numerot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0001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C34EDD2-2EC7-44EC-9854-E96EE37E67B1}" vid="{2C562FEB-DE92-4FC1-A05C-82E9B54CD6C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466A242577D8343A13022C8D2D4BD30" ma:contentTypeVersion="14" ma:contentTypeDescription="Luo uusi asiakirja." ma:contentTypeScope="" ma:versionID="e64c3fc6629f3ae626afadfd5a15f9bc">
  <xsd:schema xmlns:xsd="http://www.w3.org/2001/XMLSchema" xmlns:xs="http://www.w3.org/2001/XMLSchema" xmlns:p="http://schemas.microsoft.com/office/2006/metadata/properties" xmlns:ns2="eed4d6fc-787b-4ae9-99f9-fb06a2a849f7" xmlns:ns3="13152c09-300a-4174-a2c5-e48e63295864" targetNamespace="http://schemas.microsoft.com/office/2006/metadata/properties" ma:root="true" ma:fieldsID="88a05787e4fc6af098d9af40210b5c30" ns2:_="" ns3:_="">
    <xsd:import namespace="eed4d6fc-787b-4ae9-99f9-fb06a2a849f7"/>
    <xsd:import namespace="13152c09-300a-4174-a2c5-e48e632958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d4d6fc-787b-4ae9-99f9-fb06a2a849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be80f4be-fdfa-4117-a25f-9992539543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52c09-300a-4174-a2c5-e48e6329586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5fec15f-5e41-4c94-906f-8434f6192540}" ma:internalName="TaxCatchAll" ma:showField="CatchAllData" ma:web="13152c09-300a-4174-a2c5-e48e632958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3152c09-300a-4174-a2c5-e48e63295864" xsi:nil="true"/>
    <lcf76f155ced4ddcb4097134ff3c332f xmlns="eed4d6fc-787b-4ae9-99f9-fb06a2a849f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E37A1DE-3993-40DF-9C1D-85ACC568CE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d4d6fc-787b-4ae9-99f9-fb06a2a849f7"/>
    <ds:schemaRef ds:uri="13152c09-300a-4174-a2c5-e48e632958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DE5270E-C5CB-456A-A2DD-480D482210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508539-0BEF-4974-BE8C-1517B9D7E3BF}">
  <ds:schemaRefs>
    <ds:schemaRef ds:uri="http://schemas.microsoft.com/office/2006/metadata/properties"/>
    <ds:schemaRef ds:uri="http://schemas.microsoft.com/office/infopath/2007/PartnerControls"/>
    <ds:schemaRef ds:uri="13152c09-300a-4174-a2c5-e48e63295864"/>
    <ds:schemaRef ds:uri="eed4d6fc-787b-4ae9-99f9-fb06a2a849f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mall - pohja</Template>
  <TotalTime>14</TotalTime>
  <Words>340</Words>
  <Application>Microsoft Office PowerPoint</Application>
  <PresentationFormat>Laajakuva</PresentationFormat>
  <Paragraphs>61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Office-tema</vt:lpstr>
      <vt:lpstr>JOPO Joustavan  perusopetuksen  ryhmä</vt:lpstr>
      <vt:lpstr>Mitä JOPO on?</vt:lpstr>
      <vt:lpstr>Kenelle?</vt:lpstr>
      <vt:lpstr>Kenelle ei:</vt:lpstr>
      <vt:lpstr>JOPO-oppilaan pitää</vt:lpstr>
      <vt:lpstr>Työssäoppiminen - TET</vt:lpstr>
      <vt:lpstr>Koulutuskokeilut</vt:lpstr>
      <vt:lpstr>Todistukset ja jatko-opinnot</vt:lpstr>
      <vt:lpstr>JOPO-opiskelu</vt:lpstr>
      <vt:lpstr>JOPO-opiskelu</vt:lpstr>
      <vt:lpstr>Hakeminen JOPO-luokalle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Mila Segervall</dc:creator>
  <cp:lastModifiedBy>Tanja Salmela</cp:lastModifiedBy>
  <cp:revision>6</cp:revision>
  <dcterms:created xsi:type="dcterms:W3CDTF">2021-11-18T08:46:32Z</dcterms:created>
  <dcterms:modified xsi:type="dcterms:W3CDTF">2026-04-01T05:58:01Z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0x0101002466A242577D8343A13022C8D2D4BD30</vt:lpwstr>
  </property>
  <property fmtid="{D5CDD505-2E9C-101B-9397-08002B2CF9AE}" pid="3" name="MediaServiceImageTags">
    <vt:lpwstr/>
  </property>
</Properties>
</file>