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5"/>
  </p:notesMasterIdLst>
  <p:handoutMasterIdLst>
    <p:handoutMasterId r:id="rId6"/>
  </p:handoutMasterIdLst>
  <p:sldIdLst>
    <p:sldId id="256" r:id="rId2"/>
    <p:sldId id="257" r:id="rId3"/>
    <p:sldId id="258" r:id="rId4"/>
  </p:sldIdLst>
  <p:sldSz cx="10691813" cy="7559675"/>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33342"/>
    <a:srgbClr val="179FA5"/>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02" autoAdjust="0"/>
    <p:restoredTop sz="94651" autoAdjust="0"/>
  </p:normalViewPr>
  <p:slideViewPr>
    <p:cSldViewPr snapToGrid="0">
      <p:cViewPr varScale="1">
        <p:scale>
          <a:sx n="137" d="100"/>
          <a:sy n="137" d="100"/>
        </p:scale>
        <p:origin x="4224" y="12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5179484" y="0"/>
            <a:ext cx="3962400" cy="344091"/>
          </a:xfrm>
          <a:prstGeom prst="rect">
            <a:avLst/>
          </a:prstGeom>
        </p:spPr>
        <p:txBody>
          <a:bodyPr vert="horz" lIns="91440" tIns="45720" rIns="91440" bIns="45720" rtlCol="0"/>
          <a:lstStyle>
            <a:lvl1pPr algn="r">
              <a:defRPr sz="1200"/>
            </a:lvl1pPr>
          </a:lstStyle>
          <a:p>
            <a:fld id="{C877A637-D823-42AA-847C-74C086B45F7E}" type="datetimeFigureOut">
              <a:rPr lang="en-GB" smtClean="0"/>
              <a:t>27/06/2023</a:t>
            </a:fld>
            <a:endParaRPr lang="en-GB"/>
          </a:p>
        </p:txBody>
      </p:sp>
      <p:sp>
        <p:nvSpPr>
          <p:cNvPr id="4" name="Footer Placeholder 3"/>
          <p:cNvSpPr>
            <a:spLocks noGrp="1"/>
          </p:cNvSpPr>
          <p:nvPr>
            <p:ph type="ftr" sz="quarter" idx="2"/>
          </p:nvPr>
        </p:nvSpPr>
        <p:spPr>
          <a:xfrm>
            <a:off x="0" y="6513910"/>
            <a:ext cx="3962400" cy="34409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5179484" y="6513910"/>
            <a:ext cx="3962400" cy="344090"/>
          </a:xfrm>
          <a:prstGeom prst="rect">
            <a:avLst/>
          </a:prstGeom>
        </p:spPr>
        <p:txBody>
          <a:bodyPr vert="horz" lIns="91440" tIns="45720" rIns="91440" bIns="45720" rtlCol="0" anchor="b"/>
          <a:lstStyle>
            <a:lvl1pPr algn="r">
              <a:defRPr sz="1200"/>
            </a:lvl1pPr>
          </a:lstStyle>
          <a:p>
            <a:fld id="{AEFD265E-5454-4B76-943D-31F0ECA48195}" type="slidenum">
              <a:rPr lang="en-GB" smtClean="0"/>
              <a:t>‹#›</a:t>
            </a:fld>
            <a:endParaRPr lang="en-GB"/>
          </a:p>
        </p:txBody>
      </p:sp>
    </p:spTree>
    <p:extLst>
      <p:ext uri="{BB962C8B-B14F-4D97-AF65-F5344CB8AC3E}">
        <p14:creationId xmlns:p14="http://schemas.microsoft.com/office/powerpoint/2010/main" val="148923743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09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179484" y="0"/>
            <a:ext cx="3962400" cy="344091"/>
          </a:xfrm>
          <a:prstGeom prst="rect">
            <a:avLst/>
          </a:prstGeom>
        </p:spPr>
        <p:txBody>
          <a:bodyPr vert="horz" lIns="91440" tIns="45720" rIns="91440" bIns="45720" rtlCol="0"/>
          <a:lstStyle>
            <a:lvl1pPr algn="r">
              <a:defRPr sz="1200"/>
            </a:lvl1pPr>
          </a:lstStyle>
          <a:p>
            <a:fld id="{37E4AF5B-9728-42CE-83B5-C878D4CA8BB6}" type="datetimeFigureOut">
              <a:rPr lang="en-GB" smtClean="0"/>
              <a:t>27/06/2023</a:t>
            </a:fld>
            <a:endParaRPr lang="en-GB"/>
          </a:p>
        </p:txBody>
      </p:sp>
      <p:sp>
        <p:nvSpPr>
          <p:cNvPr id="4" name="Slide Image Placeholder 3"/>
          <p:cNvSpPr>
            <a:spLocks noGrp="1" noRot="1" noChangeAspect="1"/>
          </p:cNvSpPr>
          <p:nvPr>
            <p:ph type="sldImg" idx="2"/>
          </p:nvPr>
        </p:nvSpPr>
        <p:spPr>
          <a:xfrm>
            <a:off x="2935288" y="857250"/>
            <a:ext cx="3273425" cy="23145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a:defRPr sz="1200"/>
            </a:lvl1pPr>
          </a:lstStyle>
          <a:p>
            <a:fld id="{AA026D59-4C20-462E-A896-24D5CECCF21F}" type="slidenum">
              <a:rPr lang="en-GB" smtClean="0"/>
              <a:t>‹#›</a:t>
            </a:fld>
            <a:endParaRPr lang="en-GB"/>
          </a:p>
        </p:txBody>
      </p:sp>
    </p:spTree>
    <p:extLst>
      <p:ext uri="{BB962C8B-B14F-4D97-AF65-F5344CB8AC3E}">
        <p14:creationId xmlns:p14="http://schemas.microsoft.com/office/powerpoint/2010/main" val="2617612442"/>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35288" y="857250"/>
            <a:ext cx="3273425" cy="2314575"/>
          </a:xfrm>
        </p:spPr>
      </p:sp>
      <p:sp>
        <p:nvSpPr>
          <p:cNvPr id="3" name="Notes Placeholder 2"/>
          <p:cNvSpPr>
            <a:spLocks noGrp="1"/>
          </p:cNvSpPr>
          <p:nvPr>
            <p:ph type="body" idx="1"/>
          </p:nvPr>
        </p:nvSpPr>
        <p:spPr/>
        <p:txBody>
          <a:bodyPr/>
          <a:lstStyle/>
          <a:p>
            <a:endParaRPr lang="en-GB"/>
          </a:p>
        </p:txBody>
      </p:sp>
    </p:spTree>
    <p:extLst>
      <p:ext uri="{BB962C8B-B14F-4D97-AF65-F5344CB8AC3E}">
        <p14:creationId xmlns:p14="http://schemas.microsoft.com/office/powerpoint/2010/main" val="4160348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en-US"/>
              <a:t>Click to edit Master title style</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CD66C40-D125-4056-AF00-0079FFFB5FFE}" type="datetime1">
              <a:rPr lang="en-GB" smtClean="0"/>
              <a:t>27/06/2023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2847514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8E35937-F090-45D9-8EAA-1FCB7091DA77}" type="datetime1">
              <a:rPr lang="en-GB" smtClean="0"/>
              <a:t>27/06/2023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1597435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35ED5E-9D86-48DF-BF7A-BA4E533619A4}" type="datetime1">
              <a:rPr lang="en-GB" smtClean="0"/>
              <a:t>27/06/2023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1541675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D44FC7-EC22-475A-8308-E457D051D2B0}" type="datetime1">
              <a:rPr lang="en-GB" smtClean="0"/>
              <a:t>27/06/2023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2996991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en-US"/>
              <a:t>Click to edit Master title style</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9CA27C1-0D59-4E41-80C5-318AB40207E8}" type="datetime1">
              <a:rPr lang="en-GB" smtClean="0"/>
              <a:t>27/06/2023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2934085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AC2F02A-09C1-47AB-B95F-0636E78BA07F}" type="datetime1">
              <a:rPr lang="en-GB" smtClean="0"/>
              <a:t>27/06/2023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3512397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a:t>Click to edit Master text styles</a:t>
            </a:r>
          </a:p>
        </p:txBody>
      </p:sp>
      <p:sp>
        <p:nvSpPr>
          <p:cNvPr id="4" name="Content Placeholder 3"/>
          <p:cNvSpPr>
            <a:spLocks noGrp="1"/>
          </p:cNvSpPr>
          <p:nvPr>
            <p:ph sz="half" idx="2"/>
          </p:nvPr>
        </p:nvSpPr>
        <p:spPr>
          <a:xfrm>
            <a:off x="736456" y="2761381"/>
            <a:ext cx="4523137" cy="4061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a:t>Click to edit Master text styles</a:t>
            </a:r>
          </a:p>
        </p:txBody>
      </p:sp>
      <p:sp>
        <p:nvSpPr>
          <p:cNvPr id="6" name="Content Placeholder 5"/>
          <p:cNvSpPr>
            <a:spLocks noGrp="1"/>
          </p:cNvSpPr>
          <p:nvPr>
            <p:ph sz="quarter" idx="4"/>
          </p:nvPr>
        </p:nvSpPr>
        <p:spPr>
          <a:xfrm>
            <a:off x="5412731" y="2761381"/>
            <a:ext cx="4545413" cy="4061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703A2BE-EE9D-4C6E-AE2C-49832E211CD9}" type="datetime1">
              <a:rPr lang="en-GB" smtClean="0"/>
              <a:t>27/06/2023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547290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32C445-E7E7-4F3E-BBDA-730DA16F292C}" type="datetime1">
              <a:rPr lang="en-GB" smtClean="0"/>
              <a:t>27/06/2023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1143042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17FF83-7E00-4955-9833-70466CA18C64}" type="datetime1">
              <a:rPr lang="en-GB" smtClean="0"/>
              <a:t>27/06/2023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32709166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US"/>
              <a:t>Click to edit Master title style</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a:t>Click to edit Master text styles</a:t>
            </a:r>
          </a:p>
        </p:txBody>
      </p:sp>
      <p:sp>
        <p:nvSpPr>
          <p:cNvPr id="5" name="Date Placeholder 4"/>
          <p:cNvSpPr>
            <a:spLocks noGrp="1"/>
          </p:cNvSpPr>
          <p:nvPr>
            <p:ph type="dt" sz="half" idx="10"/>
          </p:nvPr>
        </p:nvSpPr>
        <p:spPr/>
        <p:txBody>
          <a:bodyPr/>
          <a:lstStyle/>
          <a:p>
            <a:fld id="{D29E6188-64FC-4D56-BD2B-489824FFEFBA}" type="datetime1">
              <a:rPr lang="en-GB" smtClean="0"/>
              <a:t>27/06/2023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42612771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US"/>
              <a:t>Click icon to add picture</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a:t>Click to edit Master text styles</a:t>
            </a:r>
          </a:p>
        </p:txBody>
      </p:sp>
      <p:sp>
        <p:nvSpPr>
          <p:cNvPr id="5" name="Date Placeholder 4"/>
          <p:cNvSpPr>
            <a:spLocks noGrp="1"/>
          </p:cNvSpPr>
          <p:nvPr>
            <p:ph type="dt" sz="half" idx="10"/>
          </p:nvPr>
        </p:nvSpPr>
        <p:spPr/>
        <p:txBody>
          <a:bodyPr/>
          <a:lstStyle/>
          <a:p>
            <a:fld id="{9D44F7F2-BF77-4BCD-9010-FE57C7185CB9}" type="datetime1">
              <a:rPr lang="en-GB" smtClean="0"/>
              <a:t>27/06/2023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A0C4E0D-2FB6-4DD6-9704-C7A2E0BC0870}" type="slidenum">
              <a:rPr lang="en-GB" smtClean="0"/>
              <a:t>‹#›</a:t>
            </a:fld>
            <a:endParaRPr lang="en-GB"/>
          </a:p>
        </p:txBody>
      </p:sp>
    </p:spTree>
    <p:extLst>
      <p:ext uri="{BB962C8B-B14F-4D97-AF65-F5344CB8AC3E}">
        <p14:creationId xmlns:p14="http://schemas.microsoft.com/office/powerpoint/2010/main" val="3699177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2212FC05-C952-40CA-B8CE-1ED623F5196D}" type="datetime1">
              <a:rPr lang="en-GB" smtClean="0"/>
              <a:t>27/06/2023</a:t>
            </a:fld>
            <a:endParaRPr lang="en-GB"/>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AA0C4E0D-2FB6-4DD6-9704-C7A2E0BC0870}" type="slidenum">
              <a:rPr lang="en-GB" smtClean="0"/>
              <a:t>‹#›</a:t>
            </a:fld>
            <a:endParaRPr lang="en-GB"/>
          </a:p>
        </p:txBody>
      </p:sp>
    </p:spTree>
    <p:extLst>
      <p:ext uri="{BB962C8B-B14F-4D97-AF65-F5344CB8AC3E}">
        <p14:creationId xmlns:p14="http://schemas.microsoft.com/office/powerpoint/2010/main" val="95251008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282587" y="1850561"/>
            <a:ext cx="5957542" cy="763815"/>
          </a:xfrm>
        </p:spPr>
        <p:txBody>
          <a:bodyPr>
            <a:noAutofit/>
          </a:bodyPr>
          <a:lstStyle/>
          <a:p>
            <a:pPr algn="r"/>
            <a:r>
              <a:rPr lang="en-GB" sz="2800" dirty="0" err="1">
                <a:solidFill>
                  <a:schemeClr val="bg1"/>
                </a:solidFill>
                <a:latin typeface="Montserrat ExtraBold" panose="00000900000000000000" pitchFamily="2" charset="0"/>
              </a:rPr>
              <a:t>Pientalot</a:t>
            </a:r>
            <a:r>
              <a:rPr lang="en-GB" sz="2800" dirty="0">
                <a:solidFill>
                  <a:schemeClr val="bg1"/>
                </a:solidFill>
                <a:latin typeface="Montserrat ExtraBold" panose="00000900000000000000" pitchFamily="2" charset="0"/>
              </a:rPr>
              <a:t> </a:t>
            </a:r>
            <a:r>
              <a:rPr lang="en-GB" sz="2800" dirty="0" err="1">
                <a:solidFill>
                  <a:schemeClr val="bg1"/>
                </a:solidFill>
                <a:latin typeface="Montserrat ExtraBold" panose="00000900000000000000" pitchFamily="2" charset="0"/>
              </a:rPr>
              <a:t>öljystä</a:t>
            </a:r>
            <a:r>
              <a:rPr lang="en-GB" sz="2800" dirty="0">
                <a:solidFill>
                  <a:schemeClr val="bg1"/>
                </a:solidFill>
                <a:latin typeface="Montserrat ExtraBold" panose="00000900000000000000" pitchFamily="2" charset="0"/>
              </a:rPr>
              <a:t> </a:t>
            </a:r>
            <a:r>
              <a:rPr lang="en-GB" sz="2800" dirty="0" err="1">
                <a:solidFill>
                  <a:schemeClr val="bg1"/>
                </a:solidFill>
                <a:latin typeface="Montserrat ExtraBold" panose="00000900000000000000" pitchFamily="2" charset="0"/>
              </a:rPr>
              <a:t>uusiutuviin</a:t>
            </a:r>
            <a:endParaRPr lang="en-GB" sz="2800" dirty="0">
              <a:solidFill>
                <a:schemeClr val="bg1"/>
              </a:solidFill>
              <a:latin typeface="Montserrat ExtraBold" panose="00000900000000000000" pitchFamily="2" charset="0"/>
            </a:endParaRPr>
          </a:p>
        </p:txBody>
      </p:sp>
      <p:sp>
        <p:nvSpPr>
          <p:cNvPr id="6" name="Title 1"/>
          <p:cNvSpPr txBox="1">
            <a:spLocks/>
          </p:cNvSpPr>
          <p:nvPr/>
        </p:nvSpPr>
        <p:spPr>
          <a:xfrm>
            <a:off x="241546" y="148640"/>
            <a:ext cx="6995663" cy="320723"/>
          </a:xfrm>
          <a:prstGeom prst="rect">
            <a:avLst/>
          </a:prstGeom>
        </p:spPr>
        <p:txBody>
          <a:bodyPr vert="horz" lIns="91440" tIns="45720" rIns="91440" bIns="45720" rtlCol="0" anchor="b">
            <a:no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pPr algn="l"/>
            <a:r>
              <a:rPr lang="fi-FI" sz="600" spc="300" dirty="0">
                <a:solidFill>
                  <a:schemeClr val="bg1"/>
                </a:solidFill>
                <a:latin typeface="Montserrat SemiBold" panose="00000700000000000000" pitchFamily="2" charset="0"/>
              </a:rPr>
              <a:t>PIENTALOT ÖLJYSTÄ UUSIUTUVIIN  | ESITE</a:t>
            </a:r>
            <a:endParaRPr lang="en-GB" sz="600" spc="300" dirty="0">
              <a:solidFill>
                <a:schemeClr val="bg1"/>
              </a:solidFill>
              <a:latin typeface="Montserrat SemiBold" panose="00000700000000000000" pitchFamily="2" charset="0"/>
            </a:endParaRPr>
          </a:p>
        </p:txBody>
      </p:sp>
    </p:spTree>
    <p:extLst>
      <p:ext uri="{BB962C8B-B14F-4D97-AF65-F5344CB8AC3E}">
        <p14:creationId xmlns:p14="http://schemas.microsoft.com/office/powerpoint/2010/main" val="890997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ight Triangle 12">
            <a:extLst>
              <a:ext uri="{FF2B5EF4-FFF2-40B4-BE49-F238E27FC236}">
                <a16:creationId xmlns:a16="http://schemas.microsoft.com/office/drawing/2014/main" id="{40CA84E8-EB70-4337-AF75-EB673E6F53A4}"/>
              </a:ext>
              <a:ext uri="{C183D7F6-B498-43B3-948B-1728B52AA6E4}">
                <adec:decorative xmlns:adec="http://schemas.microsoft.com/office/drawing/2017/decorative" val="1"/>
              </a:ext>
            </a:extLst>
          </p:cNvPr>
          <p:cNvSpPr/>
          <p:nvPr/>
        </p:nvSpPr>
        <p:spPr>
          <a:xfrm>
            <a:off x="-1" y="2458695"/>
            <a:ext cx="10691813" cy="5100978"/>
          </a:xfrm>
          <a:prstGeom prst="rtTriangle">
            <a:avLst/>
          </a:prstGeom>
          <a:solidFill>
            <a:srgbClr val="2333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a:p>
        </p:txBody>
      </p:sp>
      <p:sp>
        <p:nvSpPr>
          <p:cNvPr id="11" name="Right Triangle 10">
            <a:extLst>
              <a:ext uri="{FF2B5EF4-FFF2-40B4-BE49-F238E27FC236}">
                <a16:creationId xmlns:a16="http://schemas.microsoft.com/office/drawing/2014/main" id="{C163E8C3-7102-4282-A303-964C86B7D9A5}"/>
              </a:ext>
              <a:ext uri="{C183D7F6-B498-43B3-948B-1728B52AA6E4}">
                <adec:decorative xmlns:adec="http://schemas.microsoft.com/office/drawing/2017/decorative" val="1"/>
              </a:ext>
            </a:extLst>
          </p:cNvPr>
          <p:cNvSpPr/>
          <p:nvPr/>
        </p:nvSpPr>
        <p:spPr>
          <a:xfrm rot="16200000">
            <a:off x="5097746" y="1958694"/>
            <a:ext cx="3779837" cy="7422121"/>
          </a:xfrm>
          <a:prstGeom prst="rtTriangle">
            <a:avLst/>
          </a:prstGeom>
          <a:solidFill>
            <a:srgbClr val="179F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a:p>
        </p:txBody>
      </p:sp>
      <p:sp>
        <p:nvSpPr>
          <p:cNvPr id="8" name="Title 1"/>
          <p:cNvSpPr txBox="1">
            <a:spLocks/>
          </p:cNvSpPr>
          <p:nvPr/>
        </p:nvSpPr>
        <p:spPr>
          <a:xfrm>
            <a:off x="241546" y="148640"/>
            <a:ext cx="6995663" cy="320723"/>
          </a:xfrm>
          <a:prstGeom prst="rect">
            <a:avLst/>
          </a:prstGeom>
        </p:spPr>
        <p:txBody>
          <a:bodyPr vert="horz" lIns="91440" tIns="45720" rIns="91440" bIns="45720" rtlCol="0" anchor="b">
            <a:no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pPr algn="l"/>
            <a:r>
              <a:rPr lang="fi-FI" sz="600" spc="300">
                <a:solidFill>
                  <a:schemeClr val="bg1"/>
                </a:solidFill>
                <a:latin typeface="Montserrat SemiBold" panose="00000700000000000000" pitchFamily="2" charset="0"/>
              </a:rPr>
              <a:t>PIENTALOT ÖLJYSTÄ UUSIUTUVIIN  |  TOIMINTAMALLIN ESITE</a:t>
            </a:r>
            <a:endParaRPr lang="en-GB" sz="600" spc="300">
              <a:solidFill>
                <a:schemeClr val="bg1"/>
              </a:solidFill>
              <a:latin typeface="Montserrat SemiBold" panose="00000700000000000000" pitchFamily="2" charset="0"/>
            </a:endParaRPr>
          </a:p>
        </p:txBody>
      </p:sp>
      <p:sp>
        <p:nvSpPr>
          <p:cNvPr id="2" name="Title 1"/>
          <p:cNvSpPr>
            <a:spLocks noGrp="1"/>
          </p:cNvSpPr>
          <p:nvPr>
            <p:ph type="title"/>
          </p:nvPr>
        </p:nvSpPr>
        <p:spPr>
          <a:xfrm>
            <a:off x="510581" y="1106702"/>
            <a:ext cx="8675652" cy="467004"/>
          </a:xfrm>
        </p:spPr>
        <p:txBody>
          <a:bodyPr>
            <a:normAutofit/>
          </a:bodyPr>
          <a:lstStyle/>
          <a:p>
            <a:r>
              <a:rPr lang="en-GB" sz="1600">
                <a:solidFill>
                  <a:srgbClr val="233342"/>
                </a:solidFill>
                <a:latin typeface="Montserrat ExtraBold" panose="00000900000000000000" pitchFamily="2" charset="0"/>
              </a:rPr>
              <a:t>Esimerkkikohde</a:t>
            </a:r>
          </a:p>
        </p:txBody>
      </p:sp>
      <p:sp>
        <p:nvSpPr>
          <p:cNvPr id="14" name="Rectangle 13">
            <a:extLst>
              <a:ext uri="{FF2B5EF4-FFF2-40B4-BE49-F238E27FC236}">
                <a16:creationId xmlns:a16="http://schemas.microsoft.com/office/drawing/2014/main" id="{CC4F3BFF-56CB-47BA-9DE9-BA910750D6AD}"/>
              </a:ext>
            </a:extLst>
          </p:cNvPr>
          <p:cNvSpPr/>
          <p:nvPr/>
        </p:nvSpPr>
        <p:spPr>
          <a:xfrm>
            <a:off x="478862" y="4000500"/>
            <a:ext cx="3028950" cy="18192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pPr>
              <a:lnSpc>
                <a:spcPct val="120000"/>
              </a:lnSpc>
            </a:pPr>
            <a:r>
              <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rPr>
              <a:t>Nokialla sijaitsevan, 1950-luvulla rakennetun omakotitalon lämmitysjärjestelmä vaihdettiin öljystä maalämpöön vuonna 2019.</a:t>
            </a:r>
          </a:p>
          <a:p>
            <a:pPr>
              <a:lnSpc>
                <a:spcPct val="120000"/>
              </a:lnSpc>
            </a:pPr>
            <a:r>
              <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rPr>
              <a:t> </a:t>
            </a:r>
          </a:p>
          <a:p>
            <a:pPr>
              <a:lnSpc>
                <a:spcPct val="120000"/>
              </a:lnSpc>
            </a:pPr>
            <a:r>
              <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rPr>
              <a:t>Vaihdon investointikustannukset olivat </a:t>
            </a:r>
            <a:r>
              <a:rPr lang="fi-FI" sz="1000" b="1">
                <a:solidFill>
                  <a:schemeClr val="tx1"/>
                </a:solidFill>
                <a:latin typeface="Open Sans" panose="020B0606030504020204" pitchFamily="34" charset="0"/>
                <a:ea typeface="Open Sans" panose="020B0606030504020204" pitchFamily="34" charset="0"/>
                <a:cs typeface="Open Sans" panose="020B0606030504020204" pitchFamily="34" charset="0"/>
              </a:rPr>
              <a:t>17 000 euroa</a:t>
            </a:r>
            <a:r>
              <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rPr>
              <a:t>, josta kotitalousvähennyksen osuus oli </a:t>
            </a:r>
            <a:r>
              <a:rPr lang="fi-FI" sz="1000" b="1">
                <a:solidFill>
                  <a:schemeClr val="tx1"/>
                </a:solidFill>
                <a:latin typeface="Open Sans" panose="020B0606030504020204" pitchFamily="34" charset="0"/>
                <a:ea typeface="Open Sans" panose="020B0606030504020204" pitchFamily="34" charset="0"/>
                <a:cs typeface="Open Sans" panose="020B0606030504020204" pitchFamily="34" charset="0"/>
              </a:rPr>
              <a:t>4 200 euroa</a:t>
            </a:r>
            <a:r>
              <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rPr>
              <a:t>. Näin ollen vaihdon takaisinmaksuaika on ainoastaan </a:t>
            </a:r>
            <a:r>
              <a:rPr lang="fi-FI" sz="1000" b="1">
                <a:solidFill>
                  <a:schemeClr val="tx1"/>
                </a:solidFill>
                <a:latin typeface="Open Sans" panose="020B0606030504020204" pitchFamily="34" charset="0"/>
                <a:ea typeface="Open Sans" panose="020B0606030504020204" pitchFamily="34" charset="0"/>
                <a:cs typeface="Open Sans" panose="020B0606030504020204" pitchFamily="34" charset="0"/>
              </a:rPr>
              <a:t>6 vuotta</a:t>
            </a:r>
            <a:r>
              <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rPr>
              <a:t>. </a:t>
            </a:r>
          </a:p>
        </p:txBody>
      </p:sp>
      <p:sp>
        <p:nvSpPr>
          <p:cNvPr id="18" name="Rectangle 17">
            <a:extLst>
              <a:ext uri="{FF2B5EF4-FFF2-40B4-BE49-F238E27FC236}">
                <a16:creationId xmlns:a16="http://schemas.microsoft.com/office/drawing/2014/main" id="{F96B5B86-FDBC-4D2C-9BD3-9CE839015AC8}"/>
              </a:ext>
            </a:extLst>
          </p:cNvPr>
          <p:cNvSpPr/>
          <p:nvPr/>
        </p:nvSpPr>
        <p:spPr>
          <a:xfrm>
            <a:off x="478863" y="5819776"/>
            <a:ext cx="1012780" cy="1190624"/>
          </a:xfrm>
          <a:prstGeom prst="rect">
            <a:avLst/>
          </a:prstGeom>
          <a:solidFill>
            <a:srgbClr val="179FA5"/>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108000" rtlCol="0" anchor="ctr" anchorCtr="0"/>
          <a:lstStyle/>
          <a:p>
            <a:pPr algn="ctr">
              <a:lnSpc>
                <a:spcPct val="120000"/>
              </a:lnSpc>
            </a:pPr>
            <a:r>
              <a:rPr lang="fi-FI" sz="1400" b="1">
                <a:solidFill>
                  <a:schemeClr val="bg1"/>
                </a:solidFill>
                <a:latin typeface="Open Sans" panose="020B0606030504020204" pitchFamily="34" charset="0"/>
                <a:ea typeface="Open Sans" panose="020B0606030504020204" pitchFamily="34" charset="0"/>
                <a:cs typeface="Open Sans" panose="020B0606030504020204" pitchFamily="34" charset="0"/>
              </a:rPr>
              <a:t>2 800 €/v</a:t>
            </a:r>
          </a:p>
          <a:p>
            <a:pPr algn="ctr">
              <a:lnSpc>
                <a:spcPct val="120000"/>
              </a:lnSpc>
            </a:pPr>
            <a:r>
              <a:rPr lang="fi-FI" sz="900">
                <a:solidFill>
                  <a:schemeClr val="bg1"/>
                </a:solidFill>
                <a:latin typeface="Open Sans" panose="020B0606030504020204" pitchFamily="34" charset="0"/>
                <a:ea typeface="Open Sans" panose="020B0606030504020204" pitchFamily="34" charset="0"/>
                <a:cs typeface="Open Sans" panose="020B0606030504020204" pitchFamily="34" charset="0"/>
              </a:rPr>
              <a:t>Lämmitys-kustannukset ennen vaihtoa.</a:t>
            </a:r>
          </a:p>
        </p:txBody>
      </p:sp>
      <p:sp>
        <p:nvSpPr>
          <p:cNvPr id="21" name="Rectangle 20">
            <a:extLst>
              <a:ext uri="{FF2B5EF4-FFF2-40B4-BE49-F238E27FC236}">
                <a16:creationId xmlns:a16="http://schemas.microsoft.com/office/drawing/2014/main" id="{CF66D4E4-5E64-4D21-A4B5-4A390DCE568E}"/>
              </a:ext>
            </a:extLst>
          </p:cNvPr>
          <p:cNvSpPr/>
          <p:nvPr/>
        </p:nvSpPr>
        <p:spPr>
          <a:xfrm>
            <a:off x="1491182" y="5816076"/>
            <a:ext cx="1012780" cy="1190624"/>
          </a:xfrm>
          <a:prstGeom prst="rect">
            <a:avLst/>
          </a:prstGeom>
          <a:solidFill>
            <a:srgbClr val="179FA5"/>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108000" rtlCol="0" anchor="ctr" anchorCtr="0"/>
          <a:lstStyle/>
          <a:p>
            <a:pPr algn="ctr">
              <a:lnSpc>
                <a:spcPct val="120000"/>
              </a:lnSpc>
            </a:pPr>
            <a:r>
              <a:rPr lang="fi-FI" sz="1400" b="1">
                <a:solidFill>
                  <a:schemeClr val="bg1"/>
                </a:solidFill>
                <a:latin typeface="Open Sans" panose="020B0606030504020204" pitchFamily="34" charset="0"/>
                <a:ea typeface="Open Sans" panose="020B0606030504020204" pitchFamily="34" charset="0"/>
                <a:cs typeface="Open Sans" panose="020B0606030504020204" pitchFamily="34" charset="0"/>
              </a:rPr>
              <a:t>700 €/v</a:t>
            </a:r>
          </a:p>
          <a:p>
            <a:pPr algn="ctr">
              <a:lnSpc>
                <a:spcPct val="120000"/>
              </a:lnSpc>
            </a:pPr>
            <a:r>
              <a:rPr lang="fi-FI" sz="900">
                <a:solidFill>
                  <a:schemeClr val="bg1"/>
                </a:solidFill>
                <a:latin typeface="Open Sans" panose="020B0606030504020204" pitchFamily="34" charset="0"/>
                <a:ea typeface="Open Sans" panose="020B0606030504020204" pitchFamily="34" charset="0"/>
                <a:cs typeface="Open Sans" panose="020B0606030504020204" pitchFamily="34" charset="0"/>
              </a:rPr>
              <a:t>Lämmitys-kustannukset vaihdon jälkeen.</a:t>
            </a:r>
          </a:p>
        </p:txBody>
      </p:sp>
      <p:sp>
        <p:nvSpPr>
          <p:cNvPr id="22" name="Rectangle 21">
            <a:extLst>
              <a:ext uri="{FF2B5EF4-FFF2-40B4-BE49-F238E27FC236}">
                <a16:creationId xmlns:a16="http://schemas.microsoft.com/office/drawing/2014/main" id="{4092B712-74C2-40FE-9A71-2C21A980ACBA}"/>
              </a:ext>
            </a:extLst>
          </p:cNvPr>
          <p:cNvSpPr/>
          <p:nvPr/>
        </p:nvSpPr>
        <p:spPr>
          <a:xfrm>
            <a:off x="2503963" y="5819776"/>
            <a:ext cx="1003850" cy="1190624"/>
          </a:xfrm>
          <a:prstGeom prst="rect">
            <a:avLst/>
          </a:prstGeom>
          <a:solidFill>
            <a:srgbClr val="179FA5"/>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0" rIns="36000" bIns="108000" rtlCol="0" anchor="ctr" anchorCtr="0"/>
          <a:lstStyle/>
          <a:p>
            <a:pPr algn="ctr">
              <a:lnSpc>
                <a:spcPct val="120000"/>
              </a:lnSpc>
            </a:pPr>
            <a:r>
              <a:rPr lang="fi-FI" sz="1400" b="1">
                <a:solidFill>
                  <a:schemeClr val="bg1"/>
                </a:solidFill>
                <a:latin typeface="Open Sans" panose="020B0606030504020204" pitchFamily="34" charset="0"/>
                <a:ea typeface="Open Sans" panose="020B0606030504020204" pitchFamily="34" charset="0"/>
                <a:cs typeface="Open Sans" panose="020B0606030504020204" pitchFamily="34" charset="0"/>
              </a:rPr>
              <a:t>85 %</a:t>
            </a:r>
          </a:p>
          <a:p>
            <a:pPr algn="ctr">
              <a:lnSpc>
                <a:spcPct val="120000"/>
              </a:lnSpc>
            </a:pPr>
            <a:r>
              <a:rPr lang="fi-FI" sz="900">
                <a:solidFill>
                  <a:schemeClr val="bg1"/>
                </a:solidFill>
                <a:latin typeface="Open Sans" panose="020B0606030504020204" pitchFamily="34" charset="0"/>
                <a:ea typeface="Open Sans" panose="020B0606030504020204" pitchFamily="34" charset="0"/>
                <a:cs typeface="Open Sans" panose="020B0606030504020204" pitchFamily="34" charset="0"/>
              </a:rPr>
              <a:t>Talon päästöt pienenivät 85 %.</a:t>
            </a:r>
          </a:p>
        </p:txBody>
      </p:sp>
      <p:sp>
        <p:nvSpPr>
          <p:cNvPr id="24" name="Rectangle 23">
            <a:extLst>
              <a:ext uri="{FF2B5EF4-FFF2-40B4-BE49-F238E27FC236}">
                <a16:creationId xmlns:a16="http://schemas.microsoft.com/office/drawing/2014/main" id="{979928CD-9BEA-4381-A1D0-C45E8ED696D9}"/>
              </a:ext>
            </a:extLst>
          </p:cNvPr>
          <p:cNvSpPr/>
          <p:nvPr/>
        </p:nvSpPr>
        <p:spPr>
          <a:xfrm>
            <a:off x="4088605" y="1668955"/>
            <a:ext cx="3028950" cy="35793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pPr>
              <a:lnSpc>
                <a:spcPct val="120000"/>
              </a:lnSpc>
            </a:pPr>
            <a:r>
              <a:rPr lang="fi-FI" sz="1600">
                <a:solidFill>
                  <a:schemeClr val="tx1"/>
                </a:solidFill>
                <a:latin typeface="Montserrat ExtraBold" panose="00000900000000000000" pitchFamily="2" charset="0"/>
                <a:ea typeface="Open Sans" panose="020B0606030504020204" pitchFamily="34" charset="0"/>
                <a:cs typeface="Open Sans" panose="020B0606030504020204" pitchFamily="34" charset="0"/>
              </a:rPr>
              <a:t>Miten eteenpäin? </a:t>
            </a:r>
          </a:p>
          <a:p>
            <a:pPr>
              <a:lnSpc>
                <a:spcPct val="120000"/>
              </a:lnSpc>
            </a:pPr>
            <a:endPar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lnSpc>
                <a:spcPct val="120000"/>
              </a:lnSpc>
            </a:pPr>
            <a:r>
              <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rPr>
              <a:t>Selvitä, missä kunnossa nykyinen lämmitysjärjestelmäsi on. Jos poltin, kattila tai säiliö alkavat olla elinkaaren päässä, kannattaa luopumista alkaa suunnitella.</a:t>
            </a:r>
          </a:p>
          <a:p>
            <a:pPr>
              <a:lnSpc>
                <a:spcPct val="120000"/>
              </a:lnSpc>
            </a:pPr>
            <a:r>
              <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rPr>
              <a:t> </a:t>
            </a:r>
          </a:p>
          <a:p>
            <a:pPr>
              <a:lnSpc>
                <a:spcPct val="120000"/>
              </a:lnSpc>
            </a:pPr>
            <a:r>
              <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rPr>
              <a:t>Pyydä paikallisilta urakoitsijoilta tarjouksia lämmitysjärjestelmän vaihdosta. He tekevät mielellään maksuttomia kartoituskäyntejä, jonka jälkeen tiedät, paljonko remontti tulisi maksamaan.</a:t>
            </a:r>
          </a:p>
          <a:p>
            <a:pPr>
              <a:lnSpc>
                <a:spcPct val="120000"/>
              </a:lnSpc>
            </a:pPr>
            <a:endPar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lnSpc>
                <a:spcPct val="120000"/>
              </a:lnSpc>
            </a:pPr>
            <a:r>
              <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rPr>
              <a:t>Perehdy, miten voisit rahoittaa hankinnan ja mitä tukia voisit hyödyntää. Varmista, että investointi on sinulle taloudellisesti kannattava.</a:t>
            </a:r>
          </a:p>
        </p:txBody>
      </p:sp>
      <p:sp>
        <p:nvSpPr>
          <p:cNvPr id="25" name="Rectangle 24">
            <a:extLst>
              <a:ext uri="{FF2B5EF4-FFF2-40B4-BE49-F238E27FC236}">
                <a16:creationId xmlns:a16="http://schemas.microsoft.com/office/drawing/2014/main" id="{A30EDCE2-B151-49AA-8337-A8ED62802789}"/>
              </a:ext>
            </a:extLst>
          </p:cNvPr>
          <p:cNvSpPr/>
          <p:nvPr/>
        </p:nvSpPr>
        <p:spPr>
          <a:xfrm>
            <a:off x="7441176" y="1668955"/>
            <a:ext cx="2790825" cy="294114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pPr>
              <a:lnSpc>
                <a:spcPct val="120000"/>
              </a:lnSpc>
            </a:pPr>
            <a:r>
              <a:rPr lang="fi-FI" sz="1600">
                <a:solidFill>
                  <a:schemeClr val="tx1"/>
                </a:solidFill>
                <a:latin typeface="Montserrat ExtraBold" panose="00000900000000000000" pitchFamily="2" charset="0"/>
                <a:ea typeface="Open Sans" panose="020B0606030504020204" pitchFamily="34" charset="0"/>
                <a:cs typeface="Open Sans" panose="020B0606030504020204" pitchFamily="34" charset="0"/>
              </a:rPr>
              <a:t>Öljylämmityksen vaihtaminen uusiutuvaan lämmitysmuotoon </a:t>
            </a:r>
          </a:p>
          <a:p>
            <a:pPr>
              <a:lnSpc>
                <a:spcPct val="120000"/>
              </a:lnSpc>
            </a:pPr>
            <a:endPar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marL="171450" indent="-171450">
              <a:lnSpc>
                <a:spcPct val="120000"/>
              </a:lnSpc>
              <a:buFont typeface="Arial" panose="020B0604020202020204" pitchFamily="34" charset="0"/>
              <a:buChar char="•"/>
            </a:pPr>
            <a:r>
              <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rPr>
              <a:t>Miksi öljylämmityksestä kannattaa luopua? </a:t>
            </a:r>
          </a:p>
          <a:p>
            <a:pPr marL="171450" indent="-171450">
              <a:lnSpc>
                <a:spcPct val="120000"/>
              </a:lnSpc>
              <a:buFont typeface="Arial" panose="020B0604020202020204" pitchFamily="34" charset="0"/>
              <a:buChar char="•"/>
            </a:pPr>
            <a:r>
              <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rPr>
              <a:t>Mihin lämmitysjärjestelmään öljyn voi vaihtaa? </a:t>
            </a:r>
          </a:p>
          <a:p>
            <a:pPr marL="171450" indent="-171450">
              <a:lnSpc>
                <a:spcPct val="120000"/>
              </a:lnSpc>
              <a:buFont typeface="Arial" panose="020B0604020202020204" pitchFamily="34" charset="0"/>
              <a:buChar char="•"/>
            </a:pPr>
            <a:r>
              <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rPr>
              <a:t>Mitä investointi maksaa ja miten se rahoitetaan?</a:t>
            </a:r>
          </a:p>
        </p:txBody>
      </p:sp>
      <p:sp>
        <p:nvSpPr>
          <p:cNvPr id="17" name="Rectangle 16">
            <a:extLst>
              <a:ext uri="{FF2B5EF4-FFF2-40B4-BE49-F238E27FC236}">
                <a16:creationId xmlns:a16="http://schemas.microsoft.com/office/drawing/2014/main" id="{F1889BAA-C8BA-4690-A042-727FB89A3A87}"/>
              </a:ext>
              <a:ext uri="{C183D7F6-B498-43B3-948B-1728B52AA6E4}">
                <adec:decorative xmlns:adec="http://schemas.microsoft.com/office/drawing/2017/decorative" val="1"/>
              </a:ext>
            </a:extLst>
          </p:cNvPr>
          <p:cNvSpPr/>
          <p:nvPr/>
        </p:nvSpPr>
        <p:spPr>
          <a:xfrm>
            <a:off x="478862" y="1678481"/>
            <a:ext cx="3028950" cy="25329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endParaRPr lang="en-FI" sz="100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pic>
        <p:nvPicPr>
          <p:cNvPr id="16" name="Picture 15">
            <a:extLst>
              <a:ext uri="{FF2B5EF4-FFF2-40B4-BE49-F238E27FC236}">
                <a16:creationId xmlns:a16="http://schemas.microsoft.com/office/drawing/2014/main" id="{32ECA600-A66B-41AA-9A05-9A8948B481C3}"/>
              </a:ext>
              <a:ext uri="{C183D7F6-B498-43B3-948B-1728B52AA6E4}">
                <adec:decorative xmlns:adec="http://schemas.microsoft.com/office/drawing/2017/decorative" val="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2334" y="1772234"/>
            <a:ext cx="2820433" cy="2218741"/>
          </a:xfrm>
          <a:prstGeom prst="rect">
            <a:avLst/>
          </a:prstGeom>
        </p:spPr>
      </p:pic>
      <p:sp>
        <p:nvSpPr>
          <p:cNvPr id="33" name="Isosceles Triangle 32">
            <a:extLst>
              <a:ext uri="{FF2B5EF4-FFF2-40B4-BE49-F238E27FC236}">
                <a16:creationId xmlns:a16="http://schemas.microsoft.com/office/drawing/2014/main" id="{5819E9FB-14D0-4DE7-894A-819CF657A123}"/>
              </a:ext>
              <a:ext uri="{C183D7F6-B498-43B3-948B-1728B52AA6E4}">
                <adec:decorative xmlns:adec="http://schemas.microsoft.com/office/drawing/2017/decorative" val="1"/>
              </a:ext>
            </a:extLst>
          </p:cNvPr>
          <p:cNvSpPr/>
          <p:nvPr/>
        </p:nvSpPr>
        <p:spPr>
          <a:xfrm rot="5400000">
            <a:off x="3691937" y="2478776"/>
            <a:ext cx="480259" cy="414016"/>
          </a:xfrm>
          <a:prstGeom prst="triangle">
            <a:avLst/>
          </a:prstGeom>
          <a:solidFill>
            <a:srgbClr val="179F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a:p>
        </p:txBody>
      </p:sp>
      <p:sp>
        <p:nvSpPr>
          <p:cNvPr id="34" name="TextBox 33">
            <a:extLst>
              <a:ext uri="{FF2B5EF4-FFF2-40B4-BE49-F238E27FC236}">
                <a16:creationId xmlns:a16="http://schemas.microsoft.com/office/drawing/2014/main" id="{90EC1DC7-5F47-4F01-92A6-B46DCEFE60CF}"/>
              </a:ext>
            </a:extLst>
          </p:cNvPr>
          <p:cNvSpPr txBox="1"/>
          <p:nvPr/>
        </p:nvSpPr>
        <p:spPr>
          <a:xfrm>
            <a:off x="3715942" y="2528151"/>
            <a:ext cx="308098" cy="307777"/>
          </a:xfrm>
          <a:prstGeom prst="rect">
            <a:avLst/>
          </a:prstGeom>
          <a:noFill/>
        </p:spPr>
        <p:txBody>
          <a:bodyPr wrap="none" rtlCol="0">
            <a:spAutoFit/>
          </a:bodyPr>
          <a:lstStyle/>
          <a:p>
            <a:pPr algn="ctr"/>
            <a:r>
              <a:rPr lang="en-GB" sz="1400">
                <a:solidFill>
                  <a:schemeClr val="bg1"/>
                </a:solidFill>
                <a:latin typeface="Montserrat ExtraBold" panose="00000900000000000000" pitchFamily="2" charset="0"/>
              </a:rPr>
              <a:t>1.</a:t>
            </a:r>
            <a:endParaRPr lang="en-FI" sz="1400">
              <a:solidFill>
                <a:schemeClr val="bg1"/>
              </a:solidFill>
              <a:latin typeface="Montserrat ExtraBold" panose="00000900000000000000" pitchFamily="2" charset="0"/>
            </a:endParaRPr>
          </a:p>
        </p:txBody>
      </p:sp>
      <p:sp>
        <p:nvSpPr>
          <p:cNvPr id="35" name="Isosceles Triangle 34">
            <a:extLst>
              <a:ext uri="{FF2B5EF4-FFF2-40B4-BE49-F238E27FC236}">
                <a16:creationId xmlns:a16="http://schemas.microsoft.com/office/drawing/2014/main" id="{48D8F5CC-F0AA-440F-9330-D9062047C779}"/>
              </a:ext>
              <a:ext uri="{C183D7F6-B498-43B3-948B-1728B52AA6E4}">
                <adec:decorative xmlns:adec="http://schemas.microsoft.com/office/drawing/2017/decorative" val="1"/>
              </a:ext>
            </a:extLst>
          </p:cNvPr>
          <p:cNvSpPr/>
          <p:nvPr/>
        </p:nvSpPr>
        <p:spPr>
          <a:xfrm rot="5400000">
            <a:off x="3689534" y="3433248"/>
            <a:ext cx="480259" cy="414016"/>
          </a:xfrm>
          <a:prstGeom prst="triangle">
            <a:avLst/>
          </a:prstGeom>
          <a:solidFill>
            <a:srgbClr val="179F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a:p>
        </p:txBody>
      </p:sp>
      <p:sp>
        <p:nvSpPr>
          <p:cNvPr id="36" name="TextBox 35">
            <a:extLst>
              <a:ext uri="{FF2B5EF4-FFF2-40B4-BE49-F238E27FC236}">
                <a16:creationId xmlns:a16="http://schemas.microsoft.com/office/drawing/2014/main" id="{25A19BFB-6BA1-425F-8CF5-FE76B942996E}"/>
              </a:ext>
            </a:extLst>
          </p:cNvPr>
          <p:cNvSpPr txBox="1"/>
          <p:nvPr/>
        </p:nvSpPr>
        <p:spPr>
          <a:xfrm>
            <a:off x="3705431" y="3482623"/>
            <a:ext cx="343364" cy="307777"/>
          </a:xfrm>
          <a:prstGeom prst="rect">
            <a:avLst/>
          </a:prstGeom>
          <a:noFill/>
        </p:spPr>
        <p:txBody>
          <a:bodyPr wrap="none" rtlCol="0">
            <a:spAutoFit/>
          </a:bodyPr>
          <a:lstStyle/>
          <a:p>
            <a:pPr algn="ctr"/>
            <a:r>
              <a:rPr lang="en-GB" sz="1400">
                <a:solidFill>
                  <a:schemeClr val="bg1"/>
                </a:solidFill>
                <a:latin typeface="Montserrat ExtraBold" panose="00000900000000000000" pitchFamily="2" charset="0"/>
              </a:rPr>
              <a:t>2.</a:t>
            </a:r>
            <a:endParaRPr lang="en-FI" sz="1400">
              <a:solidFill>
                <a:schemeClr val="bg1"/>
              </a:solidFill>
              <a:latin typeface="Montserrat ExtraBold" panose="00000900000000000000" pitchFamily="2" charset="0"/>
            </a:endParaRPr>
          </a:p>
        </p:txBody>
      </p:sp>
      <p:sp>
        <p:nvSpPr>
          <p:cNvPr id="37" name="Isosceles Triangle 36">
            <a:extLst>
              <a:ext uri="{FF2B5EF4-FFF2-40B4-BE49-F238E27FC236}">
                <a16:creationId xmlns:a16="http://schemas.microsoft.com/office/drawing/2014/main" id="{1B261DBA-342A-4480-A793-E17F0D864DFD}"/>
              </a:ext>
              <a:ext uri="{C183D7F6-B498-43B3-948B-1728B52AA6E4}">
                <adec:decorative xmlns:adec="http://schemas.microsoft.com/office/drawing/2017/decorative" val="1"/>
              </a:ext>
            </a:extLst>
          </p:cNvPr>
          <p:cNvSpPr/>
          <p:nvPr/>
        </p:nvSpPr>
        <p:spPr>
          <a:xfrm rot="5400000">
            <a:off x="3710297" y="4485108"/>
            <a:ext cx="480259" cy="414016"/>
          </a:xfrm>
          <a:prstGeom prst="triangle">
            <a:avLst/>
          </a:prstGeom>
          <a:solidFill>
            <a:srgbClr val="179F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a:p>
        </p:txBody>
      </p:sp>
      <p:sp>
        <p:nvSpPr>
          <p:cNvPr id="38" name="TextBox 37">
            <a:extLst>
              <a:ext uri="{FF2B5EF4-FFF2-40B4-BE49-F238E27FC236}">
                <a16:creationId xmlns:a16="http://schemas.microsoft.com/office/drawing/2014/main" id="{4F0318CD-4D12-41CC-BCB7-EEFC5055FC5D}"/>
              </a:ext>
            </a:extLst>
          </p:cNvPr>
          <p:cNvSpPr txBox="1"/>
          <p:nvPr/>
        </p:nvSpPr>
        <p:spPr>
          <a:xfrm>
            <a:off x="3715868" y="4534483"/>
            <a:ext cx="344967" cy="307777"/>
          </a:xfrm>
          <a:prstGeom prst="rect">
            <a:avLst/>
          </a:prstGeom>
          <a:noFill/>
        </p:spPr>
        <p:txBody>
          <a:bodyPr wrap="none" rtlCol="0">
            <a:spAutoFit/>
          </a:bodyPr>
          <a:lstStyle/>
          <a:p>
            <a:pPr algn="ctr"/>
            <a:r>
              <a:rPr lang="en-GB" sz="1400">
                <a:solidFill>
                  <a:schemeClr val="bg1"/>
                </a:solidFill>
                <a:latin typeface="Montserrat ExtraBold" panose="00000900000000000000" pitchFamily="2" charset="0"/>
              </a:rPr>
              <a:t>3.</a:t>
            </a:r>
            <a:endParaRPr lang="en-FI" sz="1400">
              <a:solidFill>
                <a:schemeClr val="bg1"/>
              </a:solidFill>
              <a:latin typeface="Montserrat ExtraBold" panose="00000900000000000000" pitchFamily="2" charset="0"/>
            </a:endParaRPr>
          </a:p>
        </p:txBody>
      </p:sp>
      <p:sp>
        <p:nvSpPr>
          <p:cNvPr id="4" name="Slide Number Placeholder 3"/>
          <p:cNvSpPr>
            <a:spLocks noGrp="1"/>
          </p:cNvSpPr>
          <p:nvPr>
            <p:ph type="sldNum" sz="quarter" idx="12"/>
          </p:nvPr>
        </p:nvSpPr>
        <p:spPr/>
        <p:txBody>
          <a:bodyPr/>
          <a:lstStyle/>
          <a:p>
            <a:fld id="{AA0C4E0D-2FB6-4DD6-9704-C7A2E0BC0870}" type="slidenum">
              <a:rPr lang="en-GB" smtClean="0">
                <a:solidFill>
                  <a:schemeClr val="bg1"/>
                </a:solidFill>
              </a:rPr>
              <a:t>2</a:t>
            </a:fld>
            <a:endParaRPr lang="en-GB">
              <a:solidFill>
                <a:schemeClr val="bg1"/>
              </a:solidFill>
            </a:endParaRPr>
          </a:p>
        </p:txBody>
      </p:sp>
    </p:spTree>
    <p:extLst>
      <p:ext uri="{BB962C8B-B14F-4D97-AF65-F5344CB8AC3E}">
        <p14:creationId xmlns:p14="http://schemas.microsoft.com/office/powerpoint/2010/main" val="3697158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ight Triangle 12">
            <a:extLst>
              <a:ext uri="{FF2B5EF4-FFF2-40B4-BE49-F238E27FC236}">
                <a16:creationId xmlns:a16="http://schemas.microsoft.com/office/drawing/2014/main" id="{40CA84E8-EB70-4337-AF75-EB673E6F53A4}"/>
              </a:ext>
              <a:ext uri="{C183D7F6-B498-43B3-948B-1728B52AA6E4}">
                <adec:decorative xmlns:adec="http://schemas.microsoft.com/office/drawing/2017/decorative" val="1"/>
              </a:ext>
            </a:extLst>
          </p:cNvPr>
          <p:cNvSpPr/>
          <p:nvPr/>
        </p:nvSpPr>
        <p:spPr>
          <a:xfrm rot="10800000">
            <a:off x="-3" y="725145"/>
            <a:ext cx="10698727" cy="5100978"/>
          </a:xfrm>
          <a:prstGeom prst="rtTriangle">
            <a:avLst/>
          </a:prstGeom>
          <a:solidFill>
            <a:srgbClr val="179F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a:solidFill>
                <a:schemeClr val="bg1"/>
              </a:solidFill>
            </a:endParaRPr>
          </a:p>
        </p:txBody>
      </p:sp>
      <p:sp>
        <p:nvSpPr>
          <p:cNvPr id="11" name="Right Triangle 10">
            <a:extLst>
              <a:ext uri="{FF2B5EF4-FFF2-40B4-BE49-F238E27FC236}">
                <a16:creationId xmlns:a16="http://schemas.microsoft.com/office/drawing/2014/main" id="{C163E8C3-7102-4282-A303-964C86B7D9A5}"/>
              </a:ext>
              <a:ext uri="{C183D7F6-B498-43B3-948B-1728B52AA6E4}">
                <adec:decorative xmlns:adec="http://schemas.microsoft.com/office/drawing/2017/decorative" val="1"/>
              </a:ext>
            </a:extLst>
          </p:cNvPr>
          <p:cNvSpPr/>
          <p:nvPr/>
        </p:nvSpPr>
        <p:spPr>
          <a:xfrm rot="16200000">
            <a:off x="5097746" y="1958694"/>
            <a:ext cx="3779837" cy="7422121"/>
          </a:xfrm>
          <a:prstGeom prst="rtTriangle">
            <a:avLst/>
          </a:prstGeom>
          <a:solidFill>
            <a:srgbClr val="2333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FI"/>
          </a:p>
        </p:txBody>
      </p:sp>
      <p:sp>
        <p:nvSpPr>
          <p:cNvPr id="8" name="Title 1"/>
          <p:cNvSpPr txBox="1">
            <a:spLocks/>
          </p:cNvSpPr>
          <p:nvPr/>
        </p:nvSpPr>
        <p:spPr>
          <a:xfrm>
            <a:off x="241546" y="148640"/>
            <a:ext cx="6995663" cy="320723"/>
          </a:xfrm>
          <a:prstGeom prst="rect">
            <a:avLst/>
          </a:prstGeom>
        </p:spPr>
        <p:txBody>
          <a:bodyPr vert="horz" lIns="91440" tIns="45720" rIns="91440" bIns="45720" rtlCol="0" anchor="b">
            <a:noAutofit/>
          </a:bodyPr>
          <a:lstStyle>
            <a:lvl1pPr algn="ctr" defTabSz="755934" rtl="0" eaLnBrk="1" latinLnBrk="0" hangingPunct="1">
              <a:lnSpc>
                <a:spcPct val="90000"/>
              </a:lnSpc>
              <a:spcBef>
                <a:spcPct val="0"/>
              </a:spcBef>
              <a:buNone/>
              <a:defRPr sz="4960" kern="1200">
                <a:solidFill>
                  <a:schemeClr val="tx1"/>
                </a:solidFill>
                <a:latin typeface="+mj-lt"/>
                <a:ea typeface="+mj-ea"/>
                <a:cs typeface="+mj-cs"/>
              </a:defRPr>
            </a:lvl1pPr>
          </a:lstStyle>
          <a:p>
            <a:pPr algn="l"/>
            <a:r>
              <a:rPr lang="fi-FI" sz="600" spc="300">
                <a:solidFill>
                  <a:schemeClr val="bg1"/>
                </a:solidFill>
                <a:latin typeface="Montserrat SemiBold" panose="00000700000000000000" pitchFamily="2" charset="0"/>
              </a:rPr>
              <a:t>PIENTALOT ÖLJYSTÄ UUSIUTUVIIN  |  TOIMINTAMALLIN ESITE</a:t>
            </a:r>
            <a:endParaRPr lang="en-GB" sz="600" spc="300">
              <a:solidFill>
                <a:schemeClr val="bg1"/>
              </a:solidFill>
              <a:latin typeface="Montserrat SemiBold" panose="00000700000000000000" pitchFamily="2" charset="0"/>
            </a:endParaRPr>
          </a:p>
        </p:txBody>
      </p:sp>
      <p:sp>
        <p:nvSpPr>
          <p:cNvPr id="14" name="Rectangle 13">
            <a:extLst>
              <a:ext uri="{FF2B5EF4-FFF2-40B4-BE49-F238E27FC236}">
                <a16:creationId xmlns:a16="http://schemas.microsoft.com/office/drawing/2014/main" id="{CC4F3BFF-56CB-47BA-9DE9-BA910750D6AD}"/>
              </a:ext>
            </a:extLst>
          </p:cNvPr>
          <p:cNvSpPr/>
          <p:nvPr/>
        </p:nvSpPr>
        <p:spPr>
          <a:xfrm>
            <a:off x="278836" y="1030780"/>
            <a:ext cx="3027546" cy="6093920"/>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r>
              <a:rPr lang="fi-FI" sz="1600">
                <a:solidFill>
                  <a:schemeClr val="tx1"/>
                </a:solidFill>
                <a:latin typeface="Montserrat ExtraBold" panose="00000900000000000000" pitchFamily="2" charset="0"/>
                <a:ea typeface="Open Sans" panose="020B0606030504020204" pitchFamily="34" charset="0"/>
                <a:cs typeface="Open Sans" panose="020B0606030504020204" pitchFamily="34" charset="0"/>
              </a:rPr>
              <a:t>Miksi luopua öljylämmityksestä? </a:t>
            </a:r>
          </a:p>
          <a:p>
            <a:pPr>
              <a:lnSpc>
                <a:spcPct val="120000"/>
              </a:lnSpc>
            </a:pPr>
            <a:endPar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lnSpc>
                <a:spcPct val="120000"/>
              </a:lnSpc>
            </a:pPr>
            <a:r>
              <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rPr>
              <a:t>Vuosittaiset lämmityskustannukset voivat laskea jopa 2000 euroa, riippuen öljyn hinnasta ja uudesta lämmitysmuodosta.</a:t>
            </a:r>
          </a:p>
          <a:p>
            <a:pPr>
              <a:lnSpc>
                <a:spcPct val="120000"/>
              </a:lnSpc>
            </a:pPr>
            <a:endPar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lnSpc>
                <a:spcPct val="120000"/>
              </a:lnSpc>
            </a:pPr>
            <a:r>
              <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rPr>
              <a:t>Talosi arvo nousee. Arvon nousu riippuu paikkakunnasta ja uudesta lämmitysmuodosta. Joillakin alueilla öljyn vaihtaminen esimerkiksi maalämpöön nostaa asunnon arvoa jopa koko investoinnin verran.</a:t>
            </a:r>
          </a:p>
          <a:p>
            <a:pPr>
              <a:lnSpc>
                <a:spcPct val="120000"/>
              </a:lnSpc>
            </a:pPr>
            <a:endPar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lnSpc>
                <a:spcPct val="120000"/>
              </a:lnSpc>
            </a:pPr>
            <a:r>
              <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rPr>
              <a:t>Investoinnin takaisinmaksuaika on useimmiten selvästi alle 10 vuotta. Eli ottamalla investointia varten 10 vuoden lainan säästät rahaa heti ensimmäisestä vuodesta alkaen.</a:t>
            </a:r>
          </a:p>
          <a:p>
            <a:pPr>
              <a:lnSpc>
                <a:spcPct val="120000"/>
              </a:lnSpc>
            </a:pPr>
            <a:endPar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lnSpc>
                <a:spcPct val="120000"/>
              </a:lnSpc>
            </a:pPr>
            <a:r>
              <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rPr>
              <a:t>Öljylämmitys aiheuttaa paljon päästöjä, jotka kiihdyttävät ilmastonmuutosta. Öjylämmitteisen pientalon vuosittaiset päästöt vastaavat keskimäärin n. 50 000 kilometrin ajoa henkilöautolla.</a:t>
            </a:r>
          </a:p>
          <a:p>
            <a:pPr>
              <a:lnSpc>
                <a:spcPct val="120000"/>
              </a:lnSpc>
            </a:pPr>
            <a:endPar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lnSpc>
                <a:spcPct val="120000"/>
              </a:lnSpc>
            </a:pPr>
            <a:r>
              <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rPr>
              <a:t>Öljylämmityksen vaihtaminen uusiutuvaan lämmitysmuotoon pienentää talosi lämmityksestä syntyviä päästöjä 70–100 % (riippuen uudesta lämmitysjärjestelmästäsi).</a:t>
            </a:r>
          </a:p>
        </p:txBody>
      </p:sp>
      <p:sp>
        <p:nvSpPr>
          <p:cNvPr id="24" name="Rectangle 23">
            <a:extLst>
              <a:ext uri="{FF2B5EF4-FFF2-40B4-BE49-F238E27FC236}">
                <a16:creationId xmlns:a16="http://schemas.microsoft.com/office/drawing/2014/main" id="{979928CD-9BEA-4381-A1D0-C45E8ED696D9}"/>
              </a:ext>
            </a:extLst>
          </p:cNvPr>
          <p:cNvSpPr/>
          <p:nvPr/>
        </p:nvSpPr>
        <p:spPr>
          <a:xfrm>
            <a:off x="3450429" y="1030780"/>
            <a:ext cx="3341875" cy="2749056"/>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r>
              <a:rPr lang="fi-FI" sz="1600">
                <a:solidFill>
                  <a:schemeClr val="tx1"/>
                </a:solidFill>
                <a:latin typeface="Montserrat ExtraBold" panose="00000900000000000000" pitchFamily="2" charset="0"/>
                <a:ea typeface="Open Sans" panose="020B0606030504020204" pitchFamily="34" charset="0"/>
                <a:cs typeface="Open Sans" panose="020B0606030504020204" pitchFamily="34" charset="0"/>
              </a:rPr>
              <a:t>Mihin lämmitysjärjestelmään öljyn voi vaihtaa?</a:t>
            </a:r>
            <a:endPar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lnSpc>
                <a:spcPct val="120000"/>
              </a:lnSpc>
            </a:pPr>
            <a:endPar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lnSpc>
                <a:spcPct val="120000"/>
              </a:lnSpc>
            </a:pPr>
            <a:r>
              <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rPr>
              <a:t>Taloudellisesti kannattavia ja ympäristö-ystävällisiä vaihtoehtoja öljylämmitykselle ovat </a:t>
            </a:r>
            <a:r>
              <a:rPr lang="fi-FI" sz="1000" b="1">
                <a:solidFill>
                  <a:schemeClr val="tx1"/>
                </a:solidFill>
                <a:latin typeface="Open Sans" panose="020B0606030504020204" pitchFamily="34" charset="0"/>
                <a:ea typeface="Open Sans" panose="020B0606030504020204" pitchFamily="34" charset="0"/>
                <a:cs typeface="Open Sans" panose="020B0606030504020204" pitchFamily="34" charset="0"/>
              </a:rPr>
              <a:t>maalämpö, vesi-ilmalämpöpumppu, kaukolämpö sekä pelletti.</a:t>
            </a:r>
            <a:r>
              <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rPr>
              <a:t> Mahdollista on ottaa käyttöön myös hybridijärjestelmä, jossa käytetään useampaa lämmönlähdettä. Öljylämmityksen rinnalle voi ottaa käyttöön esimerkiksi vesi-ilmalämpöpumpun ja aurinkopaneelit.</a:t>
            </a:r>
          </a:p>
          <a:p>
            <a:pPr>
              <a:lnSpc>
                <a:spcPct val="120000"/>
              </a:lnSpc>
            </a:pPr>
            <a:endPar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3" name="Rectangle 22">
            <a:extLst>
              <a:ext uri="{FF2B5EF4-FFF2-40B4-BE49-F238E27FC236}">
                <a16:creationId xmlns:a16="http://schemas.microsoft.com/office/drawing/2014/main" id="{45BC2140-A309-49F1-B973-794F75864929}"/>
              </a:ext>
            </a:extLst>
          </p:cNvPr>
          <p:cNvSpPr/>
          <p:nvPr/>
        </p:nvSpPr>
        <p:spPr>
          <a:xfrm>
            <a:off x="3452060" y="3733003"/>
            <a:ext cx="3341875" cy="1505747"/>
          </a:xfrm>
          <a:prstGeom prst="rect">
            <a:avLst/>
          </a:prstGeom>
          <a:solidFill>
            <a:srgbClr val="179FA5"/>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44000" rIns="180000" bIns="108000" rtlCol="0" anchor="t" anchorCtr="0"/>
          <a:lstStyle/>
          <a:p>
            <a:pPr>
              <a:lnSpc>
                <a:spcPct val="120000"/>
              </a:lnSpc>
            </a:pPr>
            <a:r>
              <a:rPr lang="fi-FI" sz="1200" b="1">
                <a:solidFill>
                  <a:schemeClr val="bg1"/>
                </a:solidFill>
                <a:latin typeface="Montserrat ExtraBold" panose="00000900000000000000" pitchFamily="2" charset="0"/>
                <a:ea typeface="Open Sans" panose="020B0606030504020204" pitchFamily="34" charset="0"/>
                <a:cs typeface="Open Sans" panose="020B0606030504020204" pitchFamily="34" charset="0"/>
              </a:rPr>
              <a:t>Mitä investointi maksaa?</a:t>
            </a:r>
          </a:p>
          <a:p>
            <a:pPr>
              <a:lnSpc>
                <a:spcPct val="120000"/>
              </a:lnSpc>
            </a:pPr>
            <a:endParaRPr lang="fi-FI" sz="100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pPr>
              <a:lnSpc>
                <a:spcPct val="120000"/>
              </a:lnSpc>
            </a:pPr>
            <a:r>
              <a:rPr lang="fi-FI" sz="1000">
                <a:solidFill>
                  <a:schemeClr val="bg1"/>
                </a:solidFill>
                <a:latin typeface="Open Sans" panose="020B0606030504020204" pitchFamily="34" charset="0"/>
                <a:ea typeface="Open Sans" panose="020B0606030504020204" pitchFamily="34" charset="0"/>
                <a:cs typeface="Open Sans" panose="020B0606030504020204" pitchFamily="34" charset="0"/>
              </a:rPr>
              <a:t>Maalämpö 		</a:t>
            </a:r>
            <a:r>
              <a:rPr lang="fi-FI" sz="1000" b="1">
                <a:solidFill>
                  <a:schemeClr val="bg1"/>
                </a:solidFill>
                <a:latin typeface="Open Sans" panose="020B0606030504020204" pitchFamily="34" charset="0"/>
                <a:ea typeface="Open Sans" panose="020B0606030504020204" pitchFamily="34" charset="0"/>
                <a:cs typeface="Open Sans" panose="020B0606030504020204" pitchFamily="34" charset="0"/>
              </a:rPr>
              <a:t>15 000–25 000 €</a:t>
            </a:r>
          </a:p>
          <a:p>
            <a:pPr>
              <a:lnSpc>
                <a:spcPct val="120000"/>
              </a:lnSpc>
            </a:pPr>
            <a:r>
              <a:rPr lang="fi-FI" sz="1000">
                <a:solidFill>
                  <a:schemeClr val="bg1"/>
                </a:solidFill>
                <a:latin typeface="Open Sans" panose="020B0606030504020204" pitchFamily="34" charset="0"/>
                <a:ea typeface="Open Sans" panose="020B0606030504020204" pitchFamily="34" charset="0"/>
                <a:cs typeface="Open Sans" panose="020B0606030504020204" pitchFamily="34" charset="0"/>
              </a:rPr>
              <a:t>Vesi-ilmalämpöpumppu	</a:t>
            </a:r>
            <a:r>
              <a:rPr lang="fi-FI" sz="1000" b="1">
                <a:solidFill>
                  <a:schemeClr val="bg1"/>
                </a:solidFill>
                <a:latin typeface="Open Sans" panose="020B0606030504020204" pitchFamily="34" charset="0"/>
                <a:ea typeface="Open Sans" panose="020B0606030504020204" pitchFamily="34" charset="0"/>
                <a:cs typeface="Open Sans" panose="020B0606030504020204" pitchFamily="34" charset="0"/>
              </a:rPr>
              <a:t>8 000–15 000 €</a:t>
            </a:r>
          </a:p>
          <a:p>
            <a:pPr>
              <a:lnSpc>
                <a:spcPct val="120000"/>
              </a:lnSpc>
            </a:pPr>
            <a:r>
              <a:rPr lang="fi-FI" sz="1000">
                <a:solidFill>
                  <a:schemeClr val="bg1"/>
                </a:solidFill>
                <a:latin typeface="Open Sans" panose="020B0606030504020204" pitchFamily="34" charset="0"/>
                <a:ea typeface="Open Sans" panose="020B0606030504020204" pitchFamily="34" charset="0"/>
                <a:cs typeface="Open Sans" panose="020B0606030504020204" pitchFamily="34" charset="0"/>
              </a:rPr>
              <a:t>Kaukolämpö 		</a:t>
            </a:r>
            <a:r>
              <a:rPr lang="fi-FI" sz="1000" b="1">
                <a:solidFill>
                  <a:schemeClr val="bg1"/>
                </a:solidFill>
                <a:latin typeface="Open Sans" panose="020B0606030504020204" pitchFamily="34" charset="0"/>
                <a:ea typeface="Open Sans" panose="020B0606030504020204" pitchFamily="34" charset="0"/>
                <a:cs typeface="Open Sans" panose="020B0606030504020204" pitchFamily="34" charset="0"/>
              </a:rPr>
              <a:t>6 000–10 000 €</a:t>
            </a:r>
          </a:p>
          <a:p>
            <a:pPr>
              <a:lnSpc>
                <a:spcPct val="120000"/>
              </a:lnSpc>
            </a:pPr>
            <a:r>
              <a:rPr lang="fi-FI" sz="1000">
                <a:solidFill>
                  <a:schemeClr val="bg1"/>
                </a:solidFill>
                <a:latin typeface="Open Sans" panose="020B0606030504020204" pitchFamily="34" charset="0"/>
                <a:ea typeface="Open Sans" panose="020B0606030504020204" pitchFamily="34" charset="0"/>
                <a:cs typeface="Open Sans" panose="020B0606030504020204" pitchFamily="34" charset="0"/>
              </a:rPr>
              <a:t>Pelletti 		</a:t>
            </a:r>
            <a:r>
              <a:rPr lang="fi-FI" sz="1000" b="1">
                <a:solidFill>
                  <a:schemeClr val="bg1"/>
                </a:solidFill>
                <a:latin typeface="Open Sans" panose="020B0606030504020204" pitchFamily="34" charset="0"/>
                <a:ea typeface="Open Sans" panose="020B0606030504020204" pitchFamily="34" charset="0"/>
                <a:cs typeface="Open Sans" panose="020B0606030504020204" pitchFamily="34" charset="0"/>
              </a:rPr>
              <a:t>10 000–20 000 €</a:t>
            </a:r>
          </a:p>
          <a:p>
            <a:pPr>
              <a:lnSpc>
                <a:spcPct val="120000"/>
              </a:lnSpc>
            </a:pPr>
            <a:endParaRPr lang="fi-FI" sz="100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5" name="Rectangle 24">
            <a:extLst>
              <a:ext uri="{FF2B5EF4-FFF2-40B4-BE49-F238E27FC236}">
                <a16:creationId xmlns:a16="http://schemas.microsoft.com/office/drawing/2014/main" id="{A30EDCE2-B151-49AA-8337-A8ED62802789}"/>
              </a:ext>
            </a:extLst>
          </p:cNvPr>
          <p:cNvSpPr/>
          <p:nvPr/>
        </p:nvSpPr>
        <p:spPr>
          <a:xfrm>
            <a:off x="6936351" y="1030780"/>
            <a:ext cx="3306385" cy="4207969"/>
          </a:xfrm>
          <a:prstGeom prst="rect">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r>
              <a:rPr lang="fi-FI" sz="1600">
                <a:solidFill>
                  <a:schemeClr val="tx1"/>
                </a:solidFill>
                <a:latin typeface="Montserrat ExtraBold" panose="00000900000000000000" pitchFamily="2" charset="0"/>
                <a:ea typeface="Open Sans" panose="020B0606030504020204" pitchFamily="34" charset="0"/>
                <a:cs typeface="Open Sans" panose="020B0606030504020204" pitchFamily="34" charset="0"/>
              </a:rPr>
              <a:t>Investoinnin rahoittaminen ja tukien hyödyntäminen</a:t>
            </a:r>
            <a:endPar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marL="171450" indent="-171450">
              <a:lnSpc>
                <a:spcPct val="120000"/>
              </a:lnSpc>
              <a:buFont typeface="Arial" panose="020B0604020202020204" pitchFamily="34" charset="0"/>
              <a:buChar char="•"/>
            </a:pPr>
            <a:endPar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lnSpc>
                <a:spcPct val="120000"/>
              </a:lnSpc>
            </a:pPr>
            <a:r>
              <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rPr>
              <a:t>Lämmitysjärjestelmän vaihdon rahoitusta miettiessä kannattaa harkita pankkilainan ottamista. Investoinnin takaisinmaksuaika on yleensä alle 10 vuotta, joten ottamalla 10 vuoden lainan investointia varten säästät lämmityskustannuksissa heti ensimmäisestä vuodesta alkaen. Kysy pankistasi eri lainoitusvaihtoehdoista.</a:t>
            </a:r>
          </a:p>
          <a:p>
            <a:pPr marL="171450" indent="-171450">
              <a:lnSpc>
                <a:spcPct val="120000"/>
              </a:lnSpc>
              <a:buFont typeface="Arial" panose="020B0604020202020204" pitchFamily="34" charset="0"/>
              <a:buChar char="•"/>
            </a:pPr>
            <a:endPar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lnSpc>
                <a:spcPct val="120000"/>
              </a:lnSpc>
            </a:pPr>
            <a:r>
              <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rPr>
              <a:t>Öljylämmityksestä luopumiseen ja uuden järjestelmän asentamiseen on saatavilla erilaisia tukia, kuten kotitalousvähennys, energia-avustus sekä mahdollisesti suora tuki öljylämmityksestä luopumiseen. Paras tukimuoto riippuu monesta asiasta ja siitä kannattaa aina keskustella esimerkiksi urakoitsijoiden kanssa.</a:t>
            </a:r>
          </a:p>
        </p:txBody>
      </p:sp>
      <p:sp>
        <p:nvSpPr>
          <p:cNvPr id="26" name="Rectangle 25">
            <a:extLst>
              <a:ext uri="{FF2B5EF4-FFF2-40B4-BE49-F238E27FC236}">
                <a16:creationId xmlns:a16="http://schemas.microsoft.com/office/drawing/2014/main" id="{F2138C87-045F-467A-9765-11F9A207226B}"/>
              </a:ext>
            </a:extLst>
          </p:cNvPr>
          <p:cNvSpPr/>
          <p:nvPr/>
        </p:nvSpPr>
        <p:spPr>
          <a:xfrm>
            <a:off x="3450429" y="5391150"/>
            <a:ext cx="6792307" cy="1719585"/>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180000" rIns="180000" bIns="180000" rtlCol="0" anchor="t" anchorCtr="0"/>
          <a:lstStyle/>
          <a:p>
            <a:pPr algn="r"/>
            <a:r>
              <a:rPr lang="fi-FI" sz="1600">
                <a:solidFill>
                  <a:schemeClr val="tx1"/>
                </a:solidFill>
                <a:latin typeface="Montserrat ExtraBold" panose="00000900000000000000" pitchFamily="2" charset="0"/>
                <a:ea typeface="Open Sans" panose="020B0606030504020204" pitchFamily="34" charset="0"/>
                <a:cs typeface="Open Sans" panose="020B0606030504020204" pitchFamily="34" charset="0"/>
              </a:rPr>
              <a:t>Urakoitsijoiden kilpailuttaminen</a:t>
            </a:r>
          </a:p>
          <a:p>
            <a:pPr algn="r">
              <a:lnSpc>
                <a:spcPct val="120000"/>
              </a:lnSpc>
            </a:pPr>
            <a:endPar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endParaRPr>
          </a:p>
          <a:p>
            <a:pPr algn="r">
              <a:lnSpc>
                <a:spcPct val="120000"/>
              </a:lnSpc>
            </a:pPr>
            <a:r>
              <a:rPr lang="fi-FI" sz="1000">
                <a:solidFill>
                  <a:schemeClr val="tx1"/>
                </a:solidFill>
                <a:latin typeface="Open Sans" panose="020B0606030504020204" pitchFamily="34" charset="0"/>
                <a:ea typeface="Open Sans" panose="020B0606030504020204" pitchFamily="34" charset="0"/>
                <a:cs typeface="Open Sans" panose="020B0606030504020204" pitchFamily="34" charset="0"/>
              </a:rPr>
              <a:t>Kun olet päättänyt, mihin lämmitysmuotoon haluat vaihtaa, on aika kilpailuttaa urakoitsijat, eli pyytää tarjous vähintään kahdelta eri yritykseltä, jotta pääset vertailemaan tarjouksia. Valintaa tehdessä kannattaa tarjousten sisällön lisäksi kiinnittää huomiota yritysten taustoihin ja tutustua heidän verkkosivuihinsa, erityisesti referenssi-kohteisiin. Lisäksi ennen tilausta tulee varmistaa, että yritysten tarjoamille tuotteille on tarjolla kattava huoltopalvelu.</a:t>
            </a:r>
          </a:p>
        </p:txBody>
      </p:sp>
      <p:sp>
        <p:nvSpPr>
          <p:cNvPr id="4" name="Slide Number Placeholder 3"/>
          <p:cNvSpPr>
            <a:spLocks noGrp="1"/>
          </p:cNvSpPr>
          <p:nvPr>
            <p:ph type="sldNum" sz="quarter" idx="12"/>
          </p:nvPr>
        </p:nvSpPr>
        <p:spPr/>
        <p:txBody>
          <a:bodyPr/>
          <a:lstStyle/>
          <a:p>
            <a:fld id="{AA0C4E0D-2FB6-4DD6-9704-C7A2E0BC0870}" type="slidenum">
              <a:rPr lang="en-GB" smtClean="0">
                <a:solidFill>
                  <a:schemeClr val="bg1"/>
                </a:solidFill>
              </a:rPr>
              <a:t>3</a:t>
            </a:fld>
            <a:endParaRPr lang="en-GB">
              <a:solidFill>
                <a:schemeClr val="bg1"/>
              </a:solidFill>
            </a:endParaRPr>
          </a:p>
        </p:txBody>
      </p:sp>
      <p:sp>
        <p:nvSpPr>
          <p:cNvPr id="2" name="Title 1">
            <a:extLst>
              <a:ext uri="{FF2B5EF4-FFF2-40B4-BE49-F238E27FC236}">
                <a16:creationId xmlns:a16="http://schemas.microsoft.com/office/drawing/2014/main" id="{C9E2A4DB-3201-41D3-8C43-A45443A39E37}"/>
              </a:ext>
            </a:extLst>
          </p:cNvPr>
          <p:cNvSpPr>
            <a:spLocks noGrp="1"/>
          </p:cNvSpPr>
          <p:nvPr>
            <p:ph type="title"/>
          </p:nvPr>
        </p:nvSpPr>
        <p:spPr>
          <a:xfrm>
            <a:off x="735062" y="-1461188"/>
            <a:ext cx="9221689" cy="1461188"/>
          </a:xfrm>
        </p:spPr>
        <p:txBody>
          <a:bodyPr vert="horz" lIns="91440" tIns="45720" rIns="91440" bIns="45720" rtlCol="0" anchor="b">
            <a:normAutofit/>
          </a:bodyPr>
          <a:lstStyle/>
          <a:p>
            <a:r>
              <a:rPr lang="en-GB"/>
              <a:t>Miksi luopua öljylämmityksestä</a:t>
            </a:r>
            <a:endParaRPr lang="en-FI"/>
          </a:p>
        </p:txBody>
      </p:sp>
    </p:spTree>
    <p:extLst>
      <p:ext uri="{BB962C8B-B14F-4D97-AF65-F5344CB8AC3E}">
        <p14:creationId xmlns:p14="http://schemas.microsoft.com/office/powerpoint/2010/main" val="234066527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209</TotalTime>
  <Words>508</Words>
  <Application>Microsoft Office PowerPoint</Application>
  <PresentationFormat>Anpassad</PresentationFormat>
  <Paragraphs>60</Paragraphs>
  <Slides>3</Slides>
  <Notes>1</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3</vt:i4>
      </vt:variant>
    </vt:vector>
  </HeadingPairs>
  <TitlesOfParts>
    <vt:vector size="10" baseType="lpstr">
      <vt:lpstr>Arial</vt:lpstr>
      <vt:lpstr>Calibri</vt:lpstr>
      <vt:lpstr>Calibri Light</vt:lpstr>
      <vt:lpstr>Montserrat ExtraBold</vt:lpstr>
      <vt:lpstr>Montserrat SemiBold</vt:lpstr>
      <vt:lpstr>Open Sans</vt:lpstr>
      <vt:lpstr>Office Theme</vt:lpstr>
      <vt:lpstr>Pientalot öljystä uusiutuviin</vt:lpstr>
      <vt:lpstr>Esimerkkikohde</vt:lpstr>
      <vt:lpstr>Miksi luopua öljylämmityksestä</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Mika Telkkä</dc:creator>
  <cp:lastModifiedBy>Amanda Åkersten</cp:lastModifiedBy>
  <cp:revision>65</cp:revision>
  <dcterms:created xsi:type="dcterms:W3CDTF">2021-10-25T08:37:10Z</dcterms:created>
  <dcterms:modified xsi:type="dcterms:W3CDTF">2023-06-27T13:22:47Z</dcterms:modified>
</cp:coreProperties>
</file>