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8"/>
  </p:notesMasterIdLst>
  <p:handoutMasterIdLst>
    <p:handoutMasterId r:id="rId9"/>
  </p:handoutMasterIdLst>
  <p:sldIdLst>
    <p:sldId id="256" r:id="rId5"/>
    <p:sldId id="257" r:id="rId6"/>
    <p:sldId id="258" r:id="rId7"/>
  </p:sldIdLst>
  <p:sldSz cx="10691813" cy="7559675"/>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3342"/>
    <a:srgbClr val="179FA5"/>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09" autoAdjust="0"/>
    <p:restoredTop sz="86368" autoAdjust="0"/>
  </p:normalViewPr>
  <p:slideViewPr>
    <p:cSldViewPr snapToGrid="0">
      <p:cViewPr varScale="1">
        <p:scale>
          <a:sx n="125" d="100"/>
          <a:sy n="125" d="100"/>
        </p:scale>
        <p:origin x="4608" y="9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iskio Markus" userId="0e8d0e56-8356-498c-b5d7-29601d216d6d" providerId="ADAL" clId="{C9E891E0-ABB1-49D7-A9BC-60DA94BCC36A}"/>
    <pc:docChg chg="undo custSel modSld">
      <pc:chgData name="Raiskio Markus" userId="0e8d0e56-8356-498c-b5d7-29601d216d6d" providerId="ADAL" clId="{C9E891E0-ABB1-49D7-A9BC-60DA94BCC36A}" dt="2021-12-17T08:42:22.941" v="91" actId="20577"/>
      <pc:docMkLst>
        <pc:docMk/>
      </pc:docMkLst>
      <pc:sldChg chg="modSp mod">
        <pc:chgData name="Raiskio Markus" userId="0e8d0e56-8356-498c-b5d7-29601d216d6d" providerId="ADAL" clId="{C9E891E0-ABB1-49D7-A9BC-60DA94BCC36A}" dt="2021-12-17T08:32:35.601" v="5"/>
        <pc:sldMkLst>
          <pc:docMk/>
          <pc:sldMk cId="890997397" sldId="256"/>
        </pc:sldMkLst>
        <pc:spChg chg="mod">
          <ac:chgData name="Raiskio Markus" userId="0e8d0e56-8356-498c-b5d7-29601d216d6d" providerId="ADAL" clId="{C9E891E0-ABB1-49D7-A9BC-60DA94BCC36A}" dt="2021-12-17T08:32:35.601" v="5"/>
          <ac:spMkLst>
            <pc:docMk/>
            <pc:sldMk cId="890997397" sldId="256"/>
            <ac:spMk id="2" creationId="{00000000-0000-0000-0000-000000000000}"/>
          </ac:spMkLst>
        </pc:spChg>
        <pc:spChg chg="mod">
          <ac:chgData name="Raiskio Markus" userId="0e8d0e56-8356-498c-b5d7-29601d216d6d" providerId="ADAL" clId="{C9E891E0-ABB1-49D7-A9BC-60DA94BCC36A}" dt="2021-12-17T08:32:03.617" v="2"/>
          <ac:spMkLst>
            <pc:docMk/>
            <pc:sldMk cId="890997397" sldId="256"/>
            <ac:spMk id="6" creationId="{00000000-0000-0000-0000-000000000000}"/>
          </ac:spMkLst>
        </pc:spChg>
      </pc:sldChg>
      <pc:sldChg chg="modSp mod">
        <pc:chgData name="Raiskio Markus" userId="0e8d0e56-8356-498c-b5d7-29601d216d6d" providerId="ADAL" clId="{C9E891E0-ABB1-49D7-A9BC-60DA94BCC36A}" dt="2021-12-17T08:38:06.107" v="46" actId="20577"/>
        <pc:sldMkLst>
          <pc:docMk/>
          <pc:sldMk cId="3697158284" sldId="257"/>
        </pc:sldMkLst>
        <pc:spChg chg="mod">
          <ac:chgData name="Raiskio Markus" userId="0e8d0e56-8356-498c-b5d7-29601d216d6d" providerId="ADAL" clId="{C9E891E0-ABB1-49D7-A9BC-60DA94BCC36A}" dt="2021-12-17T08:32:41.875" v="6"/>
          <ac:spMkLst>
            <pc:docMk/>
            <pc:sldMk cId="3697158284" sldId="257"/>
            <ac:spMk id="2" creationId="{00000000-0000-0000-0000-000000000000}"/>
          </ac:spMkLst>
        </pc:spChg>
        <pc:spChg chg="mod">
          <ac:chgData name="Raiskio Markus" userId="0e8d0e56-8356-498c-b5d7-29601d216d6d" providerId="ADAL" clId="{C9E891E0-ABB1-49D7-A9BC-60DA94BCC36A}" dt="2021-12-17T08:32:11.248" v="3"/>
          <ac:spMkLst>
            <pc:docMk/>
            <pc:sldMk cId="3697158284" sldId="257"/>
            <ac:spMk id="8" creationId="{00000000-0000-0000-0000-000000000000}"/>
          </ac:spMkLst>
        </pc:spChg>
        <pc:spChg chg="mod">
          <ac:chgData name="Raiskio Markus" userId="0e8d0e56-8356-498c-b5d7-29601d216d6d" providerId="ADAL" clId="{C9E891E0-ABB1-49D7-A9BC-60DA94BCC36A}" dt="2021-12-17T08:33:28.129" v="14" actId="113"/>
          <ac:spMkLst>
            <pc:docMk/>
            <pc:sldMk cId="3697158284" sldId="257"/>
            <ac:spMk id="14" creationId="{CC4F3BFF-56CB-47BA-9DE9-BA910750D6AD}"/>
          </ac:spMkLst>
        </pc:spChg>
        <pc:spChg chg="mod">
          <ac:chgData name="Raiskio Markus" userId="0e8d0e56-8356-498c-b5d7-29601d216d6d" providerId="ADAL" clId="{C9E891E0-ABB1-49D7-A9BC-60DA94BCC36A}" dt="2021-12-17T08:34:05.658" v="21"/>
          <ac:spMkLst>
            <pc:docMk/>
            <pc:sldMk cId="3697158284" sldId="257"/>
            <ac:spMk id="18" creationId="{F96B5B86-FDBC-4D2C-9BD3-9CE839015AC8}"/>
          </ac:spMkLst>
        </pc:spChg>
        <pc:spChg chg="mod">
          <ac:chgData name="Raiskio Markus" userId="0e8d0e56-8356-498c-b5d7-29601d216d6d" providerId="ADAL" clId="{C9E891E0-ABB1-49D7-A9BC-60DA94BCC36A}" dt="2021-12-17T08:34:16.749" v="23" actId="6549"/>
          <ac:spMkLst>
            <pc:docMk/>
            <pc:sldMk cId="3697158284" sldId="257"/>
            <ac:spMk id="21" creationId="{CF66D4E4-5E64-4D21-A4B5-4A390DCE568E}"/>
          </ac:spMkLst>
        </pc:spChg>
        <pc:spChg chg="mod">
          <ac:chgData name="Raiskio Markus" userId="0e8d0e56-8356-498c-b5d7-29601d216d6d" providerId="ADAL" clId="{C9E891E0-ABB1-49D7-A9BC-60DA94BCC36A}" dt="2021-12-17T08:34:27.579" v="24"/>
          <ac:spMkLst>
            <pc:docMk/>
            <pc:sldMk cId="3697158284" sldId="257"/>
            <ac:spMk id="22" creationId="{4092B712-74C2-40FE-9A71-2C21A980ACBA}"/>
          </ac:spMkLst>
        </pc:spChg>
        <pc:spChg chg="mod">
          <ac:chgData name="Raiskio Markus" userId="0e8d0e56-8356-498c-b5d7-29601d216d6d" providerId="ADAL" clId="{C9E891E0-ABB1-49D7-A9BC-60DA94BCC36A}" dt="2021-12-17T08:36:41.639" v="34" actId="14100"/>
          <ac:spMkLst>
            <pc:docMk/>
            <pc:sldMk cId="3697158284" sldId="257"/>
            <ac:spMk id="24" creationId="{979928CD-9BEA-4381-A1D0-C45E8ED696D9}"/>
          </ac:spMkLst>
        </pc:spChg>
        <pc:spChg chg="mod">
          <ac:chgData name="Raiskio Markus" userId="0e8d0e56-8356-498c-b5d7-29601d216d6d" providerId="ADAL" clId="{C9E891E0-ABB1-49D7-A9BC-60DA94BCC36A}" dt="2021-12-17T08:38:06.107" v="46" actId="20577"/>
          <ac:spMkLst>
            <pc:docMk/>
            <pc:sldMk cId="3697158284" sldId="257"/>
            <ac:spMk id="25" creationId="{A30EDCE2-B151-49AA-8337-A8ED62802789}"/>
          </ac:spMkLst>
        </pc:spChg>
        <pc:spChg chg="mod">
          <ac:chgData name="Raiskio Markus" userId="0e8d0e56-8356-498c-b5d7-29601d216d6d" providerId="ADAL" clId="{C9E891E0-ABB1-49D7-A9BC-60DA94BCC36A}" dt="2021-12-17T08:37:15.642" v="36" actId="1076"/>
          <ac:spMkLst>
            <pc:docMk/>
            <pc:sldMk cId="3697158284" sldId="257"/>
            <ac:spMk id="35" creationId="{48D8F5CC-F0AA-440F-9330-D9062047C779}"/>
          </ac:spMkLst>
        </pc:spChg>
        <pc:spChg chg="mod">
          <ac:chgData name="Raiskio Markus" userId="0e8d0e56-8356-498c-b5d7-29601d216d6d" providerId="ADAL" clId="{C9E891E0-ABB1-49D7-A9BC-60DA94BCC36A}" dt="2021-12-17T08:37:15.642" v="36" actId="1076"/>
          <ac:spMkLst>
            <pc:docMk/>
            <pc:sldMk cId="3697158284" sldId="257"/>
            <ac:spMk id="36" creationId="{25A19BFB-6BA1-425F-8CF5-FE76B942996E}"/>
          </ac:spMkLst>
        </pc:spChg>
        <pc:spChg chg="mod">
          <ac:chgData name="Raiskio Markus" userId="0e8d0e56-8356-498c-b5d7-29601d216d6d" providerId="ADAL" clId="{C9E891E0-ABB1-49D7-A9BC-60DA94BCC36A}" dt="2021-12-17T08:37:35.747" v="37" actId="1076"/>
          <ac:spMkLst>
            <pc:docMk/>
            <pc:sldMk cId="3697158284" sldId="257"/>
            <ac:spMk id="37" creationId="{1B261DBA-342A-4480-A793-E17F0D864DFD}"/>
          </ac:spMkLst>
        </pc:spChg>
        <pc:spChg chg="mod">
          <ac:chgData name="Raiskio Markus" userId="0e8d0e56-8356-498c-b5d7-29601d216d6d" providerId="ADAL" clId="{C9E891E0-ABB1-49D7-A9BC-60DA94BCC36A}" dt="2021-12-17T08:37:35.747" v="37" actId="1076"/>
          <ac:spMkLst>
            <pc:docMk/>
            <pc:sldMk cId="3697158284" sldId="257"/>
            <ac:spMk id="38" creationId="{4F0318CD-4D12-41CC-BCB7-EEFC5055FC5D}"/>
          </ac:spMkLst>
        </pc:spChg>
      </pc:sldChg>
      <pc:sldChg chg="modSp mod">
        <pc:chgData name="Raiskio Markus" userId="0e8d0e56-8356-498c-b5d7-29601d216d6d" providerId="ADAL" clId="{C9E891E0-ABB1-49D7-A9BC-60DA94BCC36A}" dt="2021-12-17T08:42:22.941" v="91" actId="20577"/>
        <pc:sldMkLst>
          <pc:docMk/>
          <pc:sldMk cId="2340665278" sldId="258"/>
        </pc:sldMkLst>
        <pc:spChg chg="mod">
          <ac:chgData name="Raiskio Markus" userId="0e8d0e56-8356-498c-b5d7-29601d216d6d" providerId="ADAL" clId="{C9E891E0-ABB1-49D7-A9BC-60DA94BCC36A}" dt="2021-12-17T08:32:16.966" v="4"/>
          <ac:spMkLst>
            <pc:docMk/>
            <pc:sldMk cId="2340665278" sldId="258"/>
            <ac:spMk id="8" creationId="{00000000-0000-0000-0000-000000000000}"/>
          </ac:spMkLst>
        </pc:spChg>
        <pc:spChg chg="mod">
          <ac:chgData name="Raiskio Markus" userId="0e8d0e56-8356-498c-b5d7-29601d216d6d" providerId="ADAL" clId="{C9E891E0-ABB1-49D7-A9BC-60DA94BCC36A}" dt="2021-12-17T08:38:57.163" v="66" actId="20577"/>
          <ac:spMkLst>
            <pc:docMk/>
            <pc:sldMk cId="2340665278" sldId="258"/>
            <ac:spMk id="14" creationId="{CC4F3BFF-56CB-47BA-9DE9-BA910750D6AD}"/>
          </ac:spMkLst>
        </pc:spChg>
        <pc:spChg chg="mod">
          <ac:chgData name="Raiskio Markus" userId="0e8d0e56-8356-498c-b5d7-29601d216d6d" providerId="ADAL" clId="{C9E891E0-ABB1-49D7-A9BC-60DA94BCC36A}" dt="2021-12-17T08:40:22.606" v="81" actId="113"/>
          <ac:spMkLst>
            <pc:docMk/>
            <pc:sldMk cId="2340665278" sldId="258"/>
            <ac:spMk id="23" creationId="{45BC2140-A309-49F1-B973-794F75864929}"/>
          </ac:spMkLst>
        </pc:spChg>
        <pc:spChg chg="mod">
          <ac:chgData name="Raiskio Markus" userId="0e8d0e56-8356-498c-b5d7-29601d216d6d" providerId="ADAL" clId="{C9E891E0-ABB1-49D7-A9BC-60DA94BCC36A}" dt="2021-12-17T08:39:30.110" v="70" actId="113"/>
          <ac:spMkLst>
            <pc:docMk/>
            <pc:sldMk cId="2340665278" sldId="258"/>
            <ac:spMk id="24" creationId="{979928CD-9BEA-4381-A1D0-C45E8ED696D9}"/>
          </ac:spMkLst>
        </pc:spChg>
        <pc:spChg chg="mod">
          <ac:chgData name="Raiskio Markus" userId="0e8d0e56-8356-498c-b5d7-29601d216d6d" providerId="ADAL" clId="{C9E891E0-ABB1-49D7-A9BC-60DA94BCC36A}" dt="2021-12-17T08:41:48.071" v="87" actId="113"/>
          <ac:spMkLst>
            <pc:docMk/>
            <pc:sldMk cId="2340665278" sldId="258"/>
            <ac:spMk id="25" creationId="{A30EDCE2-B151-49AA-8337-A8ED62802789}"/>
          </ac:spMkLst>
        </pc:spChg>
        <pc:spChg chg="mod">
          <ac:chgData name="Raiskio Markus" userId="0e8d0e56-8356-498c-b5d7-29601d216d6d" providerId="ADAL" clId="{C9E891E0-ABB1-49D7-A9BC-60DA94BCC36A}" dt="2021-12-17T08:42:22.941" v="91" actId="20577"/>
          <ac:spMkLst>
            <pc:docMk/>
            <pc:sldMk cId="2340665278" sldId="258"/>
            <ac:spMk id="26" creationId="{F2138C87-045F-467A-9765-11F9A207226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C877A637-D823-42AA-847C-74C086B45F7E}" type="datetimeFigureOut">
              <a:rPr lang="en-GB" smtClean="0"/>
              <a:t>27/06/2023</a:t>
            </a:fld>
            <a:endParaRPr lang="en-GB"/>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AEFD265E-5454-4B76-943D-31F0ECA48195}" type="slidenum">
              <a:rPr lang="en-GB" smtClean="0"/>
              <a:t>‹#›</a:t>
            </a:fld>
            <a:endParaRPr lang="en-GB"/>
          </a:p>
        </p:txBody>
      </p:sp>
    </p:spTree>
    <p:extLst>
      <p:ext uri="{BB962C8B-B14F-4D97-AF65-F5344CB8AC3E}">
        <p14:creationId xmlns:p14="http://schemas.microsoft.com/office/powerpoint/2010/main" val="148923743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37E4AF5B-9728-42CE-83B5-C878D4CA8BB6}" type="datetimeFigureOut">
              <a:rPr lang="en-GB" smtClean="0"/>
              <a:t>27/06/2023</a:t>
            </a:fld>
            <a:endParaRPr lang="en-GB"/>
          </a:p>
        </p:txBody>
      </p:sp>
      <p:sp>
        <p:nvSpPr>
          <p:cNvPr id="4" name="Slide Image Placeholder 3"/>
          <p:cNvSpPr>
            <a:spLocks noGrp="1" noRot="1" noChangeAspect="1"/>
          </p:cNvSpPr>
          <p:nvPr>
            <p:ph type="sldImg" idx="2"/>
          </p:nvPr>
        </p:nvSpPr>
        <p:spPr>
          <a:xfrm>
            <a:off x="2935288" y="857250"/>
            <a:ext cx="3273425"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A026D59-4C20-462E-A896-24D5CECCF21F}" type="slidenum">
              <a:rPr lang="en-GB" smtClean="0"/>
              <a:t>‹#›</a:t>
            </a:fld>
            <a:endParaRPr lang="en-GB"/>
          </a:p>
        </p:txBody>
      </p:sp>
    </p:spTree>
    <p:extLst>
      <p:ext uri="{BB962C8B-B14F-4D97-AF65-F5344CB8AC3E}">
        <p14:creationId xmlns:p14="http://schemas.microsoft.com/office/powerpoint/2010/main" val="261761244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35288" y="857250"/>
            <a:ext cx="3273425" cy="2314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160348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D66C40-D125-4056-AF00-0079FFFB5FFE}" type="datetime1">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84751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E35937-F090-45D9-8EAA-1FCB7091DA77}" type="datetime1">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597435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35ED5E-9D86-48DF-BF7A-BA4E533619A4}" type="datetime1">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541675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D44FC7-EC22-475A-8308-E457D051D2B0}" type="datetime1">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996991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US"/>
              <a:t>Click to edit Master title style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CA27C1-0D59-4E41-80C5-318AB40207E8}" type="datetime1">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934085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C2F02A-09C1-47AB-B95F-0636E78BA07F}" type="datetime1">
              <a:rPr lang="en-GB" smtClean="0"/>
              <a:t>27/06/2023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512397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03A2BE-EE9D-4C6E-AE2C-49832E211CD9}" type="datetime1">
              <a:rPr lang="en-GB" smtClean="0"/>
              <a:t>27/06/2023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547290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32C445-E7E7-4F3E-BBDA-730DA16F292C}" type="datetime1">
              <a:rPr lang="en-GB" smtClean="0"/>
              <a:t>27/06/2023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143042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7FF83-7E00-4955-9833-70466CA18C64}" type="datetime1">
              <a:rPr lang="en-GB" smtClean="0"/>
              <a:t>27/06/2023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270916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D29E6188-64FC-4D56-BD2B-489824FFEFBA}" type="datetime1">
              <a:rPr lang="en-GB" smtClean="0"/>
              <a:t>27/06/2023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4261277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9D44F7F2-BF77-4BCD-9010-FE57C7185CB9}" type="datetime1">
              <a:rPr lang="en-GB" smtClean="0"/>
              <a:t>27/06/2023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699177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212FC05-C952-40CA-B8CE-1ED623F5196D}" type="datetime1">
              <a:rPr lang="en-GB" smtClean="0"/>
              <a:t>27/06/2023</a:t>
            </a:fld>
            <a:endParaRPr lang="en-GB"/>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AA0C4E0D-2FB6-4DD6-9704-C7A2E0BC0870}" type="slidenum">
              <a:rPr lang="en-GB" smtClean="0"/>
              <a:t>‹#›</a:t>
            </a:fld>
            <a:endParaRPr lang="en-GB"/>
          </a:p>
        </p:txBody>
      </p:sp>
    </p:spTree>
    <p:extLst>
      <p:ext uri="{BB962C8B-B14F-4D97-AF65-F5344CB8AC3E}">
        <p14:creationId xmlns:p14="http://schemas.microsoft.com/office/powerpoint/2010/main" val="9525100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241546" y="148640"/>
            <a:ext cx="9161534"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dirty="0">
                <a:solidFill>
                  <a:schemeClr val="bg1"/>
                </a:solidFill>
                <a:latin typeface="Montserrat SemiBold" panose="00000700000000000000" pitchFamily="2" charset="0"/>
              </a:rPr>
              <a:t>FRÅN OLJEUPPVÄRMNING TILL FÖRNYBAR ENERGI I SMÅHUS  |  BROSCHYR</a:t>
            </a:r>
            <a:endParaRPr lang="en-GB" sz="600" spc="300" dirty="0">
              <a:solidFill>
                <a:schemeClr val="bg1"/>
              </a:solidFill>
              <a:latin typeface="Montserrat SemiBold" panose="00000700000000000000" pitchFamily="2" charset="0"/>
            </a:endParaRPr>
          </a:p>
        </p:txBody>
      </p:sp>
      <p:sp>
        <p:nvSpPr>
          <p:cNvPr id="2" name="Title 1"/>
          <p:cNvSpPr>
            <a:spLocks noGrp="1"/>
          </p:cNvSpPr>
          <p:nvPr>
            <p:ph type="ctrTitle"/>
          </p:nvPr>
        </p:nvSpPr>
        <p:spPr>
          <a:xfrm>
            <a:off x="4282587" y="1850561"/>
            <a:ext cx="5957542" cy="763815"/>
          </a:xfrm>
        </p:spPr>
        <p:txBody>
          <a:bodyPr>
            <a:noAutofit/>
          </a:bodyPr>
          <a:lstStyle/>
          <a:p>
            <a:pPr algn="r"/>
            <a:r>
              <a:rPr lang="sv-SE" sz="2800" dirty="0">
                <a:solidFill>
                  <a:schemeClr val="bg1"/>
                </a:solidFill>
                <a:latin typeface="Montserrat ExtraBold" panose="00000900000000000000" pitchFamily="2" charset="0"/>
              </a:rPr>
              <a:t>Från oljeuppvärmning till förnybar energi i småhus</a:t>
            </a:r>
            <a:endParaRPr lang="en-GB" sz="2800" dirty="0">
              <a:solidFill>
                <a:schemeClr val="bg1"/>
              </a:solidFill>
              <a:latin typeface="Montserrat ExtraBold" panose="00000900000000000000" pitchFamily="2" charset="0"/>
            </a:endParaRPr>
          </a:p>
        </p:txBody>
      </p:sp>
    </p:spTree>
    <p:extLst>
      <p:ext uri="{BB962C8B-B14F-4D97-AF65-F5344CB8AC3E}">
        <p14:creationId xmlns:p14="http://schemas.microsoft.com/office/powerpoint/2010/main" val="890997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ight Triangle 12">
            <a:extLst>
              <a:ext uri="{FF2B5EF4-FFF2-40B4-BE49-F238E27FC236}">
                <a16:creationId xmlns:a16="http://schemas.microsoft.com/office/drawing/2014/main" id="{40CA84E8-EB70-4337-AF75-EB673E6F53A4}"/>
              </a:ext>
              <a:ext uri="{C183D7F6-B498-43B3-948B-1728B52AA6E4}">
                <adec:decorative xmlns:adec="http://schemas.microsoft.com/office/drawing/2017/decorative" val="1"/>
              </a:ext>
            </a:extLst>
          </p:cNvPr>
          <p:cNvSpPr/>
          <p:nvPr/>
        </p:nvSpPr>
        <p:spPr>
          <a:xfrm>
            <a:off x="-1" y="2458695"/>
            <a:ext cx="10691813" cy="5100978"/>
          </a:xfrm>
          <a:prstGeom prst="rtTriangle">
            <a:avLst/>
          </a:prstGeom>
          <a:solidFill>
            <a:srgbClr val="23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11" name="Right Triangle 10">
            <a:extLst>
              <a:ext uri="{FF2B5EF4-FFF2-40B4-BE49-F238E27FC236}">
                <a16:creationId xmlns:a16="http://schemas.microsoft.com/office/drawing/2014/main" id="{C163E8C3-7102-4282-A303-964C86B7D9A5}"/>
              </a:ext>
              <a:ext uri="{C183D7F6-B498-43B3-948B-1728B52AA6E4}">
                <adec:decorative xmlns:adec="http://schemas.microsoft.com/office/drawing/2017/decorative" val="1"/>
              </a:ext>
            </a:extLst>
          </p:cNvPr>
          <p:cNvSpPr/>
          <p:nvPr/>
        </p:nvSpPr>
        <p:spPr>
          <a:xfrm rot="16200000">
            <a:off x="5097746" y="1958694"/>
            <a:ext cx="3779837" cy="7422121"/>
          </a:xfrm>
          <a:prstGeom prst="rtTriangle">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8" name="Title 1"/>
          <p:cNvSpPr txBox="1">
            <a:spLocks/>
          </p:cNvSpPr>
          <p:nvPr/>
        </p:nvSpPr>
        <p:spPr>
          <a:xfrm>
            <a:off x="241546" y="148640"/>
            <a:ext cx="9184394"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dirty="0">
                <a:solidFill>
                  <a:schemeClr val="bg1"/>
                </a:solidFill>
                <a:latin typeface="Montserrat SemiBold" panose="00000700000000000000" pitchFamily="2" charset="0"/>
              </a:rPr>
              <a:t>FRÅN OLJEUPPVÄRMNING TILL FÖRNYBAR ENERGI I SMÅHUS  |  PRESENTATION AV VERKSAMHETSMODELLEN</a:t>
            </a:r>
            <a:endParaRPr lang="en-GB" sz="600" spc="300" dirty="0">
              <a:solidFill>
                <a:schemeClr val="bg1"/>
              </a:solidFill>
              <a:latin typeface="Montserrat SemiBold" panose="00000700000000000000" pitchFamily="2" charset="0"/>
            </a:endParaRPr>
          </a:p>
        </p:txBody>
      </p:sp>
      <p:sp>
        <p:nvSpPr>
          <p:cNvPr id="2" name="Title 1"/>
          <p:cNvSpPr>
            <a:spLocks noGrp="1"/>
          </p:cNvSpPr>
          <p:nvPr>
            <p:ph type="title"/>
          </p:nvPr>
        </p:nvSpPr>
        <p:spPr>
          <a:xfrm>
            <a:off x="510581" y="1106702"/>
            <a:ext cx="8675652" cy="467004"/>
          </a:xfrm>
        </p:spPr>
        <p:txBody>
          <a:bodyPr>
            <a:normAutofit/>
          </a:bodyPr>
          <a:lstStyle/>
          <a:p>
            <a:r>
              <a:rPr lang="en-GB" sz="1600" dirty="0" err="1">
                <a:solidFill>
                  <a:srgbClr val="233342"/>
                </a:solidFill>
                <a:latin typeface="Montserrat ExtraBold" panose="00000900000000000000" pitchFamily="2" charset="0"/>
              </a:rPr>
              <a:t>Exempelobjekt</a:t>
            </a:r>
            <a:endParaRPr lang="en-GB" sz="1600" dirty="0">
              <a:solidFill>
                <a:srgbClr val="233342"/>
              </a:solidFill>
              <a:latin typeface="Montserrat ExtraBold" panose="00000900000000000000" pitchFamily="2" charset="0"/>
            </a:endParaRPr>
          </a:p>
        </p:txBody>
      </p:sp>
      <p:sp>
        <p:nvSpPr>
          <p:cNvPr id="17" name="Rectangle 16">
            <a:extLst>
              <a:ext uri="{FF2B5EF4-FFF2-40B4-BE49-F238E27FC236}">
                <a16:creationId xmlns:a16="http://schemas.microsoft.com/office/drawing/2014/main" id="{F1889BAA-C8BA-4690-A042-727FB89A3A87}"/>
              </a:ext>
              <a:ext uri="{C183D7F6-B498-43B3-948B-1728B52AA6E4}">
                <adec:decorative xmlns:adec="http://schemas.microsoft.com/office/drawing/2017/decorative" val="1"/>
              </a:ext>
            </a:extLst>
          </p:cNvPr>
          <p:cNvSpPr/>
          <p:nvPr/>
        </p:nvSpPr>
        <p:spPr>
          <a:xfrm>
            <a:off x="478862" y="1678481"/>
            <a:ext cx="3028950" cy="25329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endParaRPr lang="en-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6" name="Picture 15">
            <a:extLst>
              <a:ext uri="{FF2B5EF4-FFF2-40B4-BE49-F238E27FC236}">
                <a16:creationId xmlns:a16="http://schemas.microsoft.com/office/drawing/2014/main" id="{32ECA600-A66B-41AA-9A05-9A8948B481C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334" y="1772234"/>
            <a:ext cx="2820433" cy="2218741"/>
          </a:xfrm>
          <a:prstGeom prst="rect">
            <a:avLst/>
          </a:prstGeom>
        </p:spPr>
      </p:pic>
      <p:sp>
        <p:nvSpPr>
          <p:cNvPr id="14" name="Rectangle 13">
            <a:extLst>
              <a:ext uri="{FF2B5EF4-FFF2-40B4-BE49-F238E27FC236}">
                <a16:creationId xmlns:a16="http://schemas.microsoft.com/office/drawing/2014/main" id="{CC4F3BFF-56CB-47BA-9DE9-BA910750D6AD}"/>
              </a:ext>
            </a:extLst>
          </p:cNvPr>
          <p:cNvSpPr/>
          <p:nvPr/>
        </p:nvSpPr>
        <p:spPr>
          <a:xfrm>
            <a:off x="478862" y="4000500"/>
            <a:ext cx="3028950" cy="18192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Uppvärmningssystemet i egnahemshuset som byggdes på 1950-talet i Nokia byttes från olja till jordvärme 2019. </a:t>
            </a:r>
          </a:p>
          <a:p>
            <a:pPr>
              <a:lnSpc>
                <a:spcPct val="120000"/>
              </a:lnSpc>
            </a:pPr>
            <a:endPar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Investeringskostnaderna för bytet var </a:t>
            </a:r>
            <a:r>
              <a:rPr lang="sv-SE" sz="1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17 000 euro</a:t>
            </a: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 varav hushållsavdragets andel var</a:t>
            </a:r>
            <a:r>
              <a:rPr lang="sv-SE" sz="1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a:lnSpc>
                <a:spcPct val="120000"/>
              </a:lnSpc>
            </a:pPr>
            <a:r>
              <a:rPr lang="sv-SE" sz="1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4 200 euro. </a:t>
            </a: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Därmed är återbetalningstiden för bytet endast </a:t>
            </a:r>
            <a:r>
              <a:rPr lang="sv-SE" sz="1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6 år. </a:t>
            </a:r>
          </a:p>
        </p:txBody>
      </p:sp>
      <p:sp>
        <p:nvSpPr>
          <p:cNvPr id="18" name="Rectangle 17">
            <a:extLst>
              <a:ext uri="{FF2B5EF4-FFF2-40B4-BE49-F238E27FC236}">
                <a16:creationId xmlns:a16="http://schemas.microsoft.com/office/drawing/2014/main" id="{F96B5B86-FDBC-4D2C-9BD3-9CE839015AC8}"/>
              </a:ext>
            </a:extLst>
          </p:cNvPr>
          <p:cNvSpPr/>
          <p:nvPr/>
        </p:nvSpPr>
        <p:spPr>
          <a:xfrm>
            <a:off x="478863" y="5819776"/>
            <a:ext cx="1012780" cy="1190624"/>
          </a:xfrm>
          <a:prstGeom prst="rect">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108000" rtlCol="0" anchor="ctr" anchorCtr="0"/>
          <a:lstStyle/>
          <a:p>
            <a:pPr algn="ctr">
              <a:lnSpc>
                <a:spcPct val="120000"/>
              </a:lnSpc>
            </a:pPr>
            <a:r>
              <a:rPr lang="fi-FI"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2 800 €/</a:t>
            </a:r>
            <a:r>
              <a:rPr lang="fi-FI" sz="14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år</a:t>
            </a:r>
            <a:endParaRPr lang="fi-FI"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algn="ctr">
              <a:lnSpc>
                <a:spcPct val="120000"/>
              </a:lnSpc>
            </a:pPr>
            <a:r>
              <a:rPr lang="fi-FI" sz="9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Uppvärmningskostnaderna</a:t>
            </a:r>
            <a:r>
              <a:rPr lang="fi-FI"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 </a:t>
            </a:r>
            <a:r>
              <a:rPr lang="fi-FI" sz="9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före</a:t>
            </a:r>
            <a:r>
              <a:rPr lang="fi-FI"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 </a:t>
            </a:r>
            <a:r>
              <a:rPr lang="fi-FI" sz="9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bytet</a:t>
            </a:r>
            <a:r>
              <a:rPr lang="fi-FI"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21" name="Rectangle 20">
            <a:extLst>
              <a:ext uri="{FF2B5EF4-FFF2-40B4-BE49-F238E27FC236}">
                <a16:creationId xmlns:a16="http://schemas.microsoft.com/office/drawing/2014/main" id="{CF66D4E4-5E64-4D21-A4B5-4A390DCE568E}"/>
              </a:ext>
            </a:extLst>
          </p:cNvPr>
          <p:cNvSpPr/>
          <p:nvPr/>
        </p:nvSpPr>
        <p:spPr>
          <a:xfrm>
            <a:off x="1491182" y="5816076"/>
            <a:ext cx="1012780" cy="1190624"/>
          </a:xfrm>
          <a:prstGeom prst="rect">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108000" rtlCol="0" anchor="ctr" anchorCtr="0"/>
          <a:lstStyle/>
          <a:p>
            <a:pPr algn="ctr">
              <a:lnSpc>
                <a:spcPct val="120000"/>
              </a:lnSpc>
            </a:pPr>
            <a:r>
              <a:rPr lang="fi-FI"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700 €/</a:t>
            </a:r>
            <a:r>
              <a:rPr lang="fi-FI" sz="14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år</a:t>
            </a:r>
            <a:endParaRPr lang="fi-FI"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algn="ctr">
              <a:lnSpc>
                <a:spcPct val="120000"/>
              </a:lnSpc>
            </a:pPr>
            <a:r>
              <a:rPr lang="fi-FI" sz="9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Uppvärmningskostnaderna</a:t>
            </a:r>
            <a:r>
              <a:rPr lang="fi-FI"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 </a:t>
            </a:r>
            <a:r>
              <a:rPr lang="fi-FI" sz="9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efter</a:t>
            </a:r>
            <a:r>
              <a:rPr lang="fi-FI"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 </a:t>
            </a:r>
            <a:r>
              <a:rPr lang="fi-FI" sz="9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bytet</a:t>
            </a:r>
            <a:r>
              <a:rPr lang="fi-FI"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22" name="Rectangle 21">
            <a:extLst>
              <a:ext uri="{FF2B5EF4-FFF2-40B4-BE49-F238E27FC236}">
                <a16:creationId xmlns:a16="http://schemas.microsoft.com/office/drawing/2014/main" id="{4092B712-74C2-40FE-9A71-2C21A980ACBA}"/>
              </a:ext>
            </a:extLst>
          </p:cNvPr>
          <p:cNvSpPr/>
          <p:nvPr/>
        </p:nvSpPr>
        <p:spPr>
          <a:xfrm>
            <a:off x="2503963" y="5819776"/>
            <a:ext cx="1003850" cy="1190624"/>
          </a:xfrm>
          <a:prstGeom prst="rect">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108000" rtlCol="0" anchor="ctr" anchorCtr="0"/>
          <a:lstStyle/>
          <a:p>
            <a:pPr algn="ctr">
              <a:lnSpc>
                <a:spcPct val="120000"/>
              </a:lnSpc>
            </a:pPr>
            <a:r>
              <a:rPr lang="fi-FI"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85 %</a:t>
            </a:r>
          </a:p>
          <a:p>
            <a:pPr algn="ctr">
              <a:lnSpc>
                <a:spcPct val="120000"/>
              </a:lnSpc>
            </a:pPr>
            <a:r>
              <a:rPr lang="sv-SE" sz="900" dirty="0">
                <a:solidFill>
                  <a:schemeClr val="bg1"/>
                </a:solidFill>
                <a:latin typeface="Open Sans" panose="020B0606030504020204" pitchFamily="34" charset="0"/>
                <a:ea typeface="Open Sans" panose="020B0606030504020204" pitchFamily="34" charset="0"/>
                <a:cs typeface="Open Sans" panose="020B0606030504020204" pitchFamily="34" charset="0"/>
              </a:rPr>
              <a:t>Husets utsläpp minskade med 85 %.</a:t>
            </a:r>
            <a:endParaRPr lang="fi-FI" sz="9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4" name="Rectangle 23">
            <a:extLst>
              <a:ext uri="{FF2B5EF4-FFF2-40B4-BE49-F238E27FC236}">
                <a16:creationId xmlns:a16="http://schemas.microsoft.com/office/drawing/2014/main" id="{979928CD-9BEA-4381-A1D0-C45E8ED696D9}"/>
              </a:ext>
            </a:extLst>
          </p:cNvPr>
          <p:cNvSpPr/>
          <p:nvPr/>
        </p:nvSpPr>
        <p:spPr>
          <a:xfrm>
            <a:off x="4088605" y="1668954"/>
            <a:ext cx="3028950" cy="3736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a:lnSpc>
                <a:spcPct val="120000"/>
              </a:lnSpc>
            </a:pPr>
            <a:r>
              <a:rPr lang="fi-FI" sz="1600" dirty="0" err="1">
                <a:solidFill>
                  <a:schemeClr val="tx1"/>
                </a:solidFill>
                <a:latin typeface="Montserrat ExtraBold" panose="00000900000000000000" pitchFamily="2" charset="0"/>
                <a:ea typeface="Open Sans" panose="020B0606030504020204" pitchFamily="34" charset="0"/>
                <a:cs typeface="Open Sans" panose="020B0606030504020204" pitchFamily="34" charset="0"/>
              </a:rPr>
              <a:t>Hur</a:t>
            </a:r>
            <a:r>
              <a:rPr lang="fi-FI" sz="1600" dirty="0">
                <a:solidFill>
                  <a:schemeClr val="tx1"/>
                </a:solidFill>
                <a:latin typeface="Montserrat ExtraBold" panose="00000900000000000000" pitchFamily="2" charset="0"/>
                <a:ea typeface="Open Sans" panose="020B0606030504020204" pitchFamily="34" charset="0"/>
                <a:cs typeface="Open Sans" panose="020B0606030504020204" pitchFamily="34" charset="0"/>
              </a:rPr>
              <a:t> </a:t>
            </a:r>
            <a:r>
              <a:rPr lang="fi-FI" sz="1600" dirty="0" err="1">
                <a:solidFill>
                  <a:schemeClr val="tx1"/>
                </a:solidFill>
                <a:latin typeface="Montserrat ExtraBold" panose="00000900000000000000" pitchFamily="2" charset="0"/>
                <a:ea typeface="Open Sans" panose="020B0606030504020204" pitchFamily="34" charset="0"/>
                <a:cs typeface="Open Sans" panose="020B0606030504020204" pitchFamily="34" charset="0"/>
              </a:rPr>
              <a:t>går</a:t>
            </a:r>
            <a:r>
              <a:rPr lang="fi-FI" sz="1600" dirty="0">
                <a:solidFill>
                  <a:schemeClr val="tx1"/>
                </a:solidFill>
                <a:latin typeface="Montserrat ExtraBold" panose="00000900000000000000" pitchFamily="2" charset="0"/>
                <a:ea typeface="Open Sans" panose="020B0606030504020204" pitchFamily="34" charset="0"/>
                <a:cs typeface="Open Sans" panose="020B0606030504020204" pitchFamily="34" charset="0"/>
              </a:rPr>
              <a:t> vi </a:t>
            </a:r>
            <a:r>
              <a:rPr lang="fi-FI" sz="1600" dirty="0" err="1">
                <a:solidFill>
                  <a:schemeClr val="tx1"/>
                </a:solidFill>
                <a:latin typeface="Montserrat ExtraBold" panose="00000900000000000000" pitchFamily="2" charset="0"/>
                <a:ea typeface="Open Sans" panose="020B0606030504020204" pitchFamily="34" charset="0"/>
                <a:cs typeface="Open Sans" panose="020B0606030504020204" pitchFamily="34" charset="0"/>
              </a:rPr>
              <a:t>vidare</a:t>
            </a:r>
            <a:r>
              <a:rPr lang="fi-FI" sz="1600" dirty="0">
                <a:solidFill>
                  <a:schemeClr val="tx1"/>
                </a:solidFill>
                <a:latin typeface="Montserrat ExtraBold" panose="00000900000000000000" pitchFamily="2" charset="0"/>
                <a:ea typeface="Open Sans" panose="020B0606030504020204" pitchFamily="34" charset="0"/>
                <a:cs typeface="Open Sans" panose="020B0606030504020204" pitchFamily="34" charset="0"/>
              </a:rPr>
              <a:t>? </a:t>
            </a:r>
          </a:p>
          <a:p>
            <a:pPr>
              <a:lnSpc>
                <a:spcPct val="120000"/>
              </a:lnSpc>
            </a:pPr>
            <a:endParaRPr lang="fi-FI"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Ta reda på i vilket skick det nuvarande uppvärmningssystemet är. Om brännaren, pannan eller tanken är nära slutet av sin livslängd är det dags att börja planera ett byte. </a:t>
            </a:r>
          </a:p>
          <a:p>
            <a:pPr>
              <a:lnSpc>
                <a:spcPct val="120000"/>
              </a:lnSpc>
            </a:pPr>
            <a:r>
              <a:rPr lang="fi-FI"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Begär anbud på byte av uppvärmningssystemet från lokala entreprenörer. De gör gärna gratis kartläggningsbesök för att du ska veta hur mycket renoveringen kommer att kosta.</a:t>
            </a:r>
          </a:p>
          <a:p>
            <a:pPr>
              <a:lnSpc>
                <a:spcPct val="120000"/>
              </a:lnSpc>
            </a:pPr>
            <a:endParaRPr lang="fi-FI"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Ta reda på hur du kan finansiera anskaffningen och vilka stöd du kan utnyttja. Säkerställ att investeringen är ekonomiskt lönsam för dig.</a:t>
            </a:r>
            <a:endParaRPr lang="fi-FI"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5" name="Rectangle 24">
            <a:extLst>
              <a:ext uri="{FF2B5EF4-FFF2-40B4-BE49-F238E27FC236}">
                <a16:creationId xmlns:a16="http://schemas.microsoft.com/office/drawing/2014/main" id="{A30EDCE2-B151-49AA-8337-A8ED62802789}"/>
              </a:ext>
            </a:extLst>
          </p:cNvPr>
          <p:cNvSpPr/>
          <p:nvPr/>
        </p:nvSpPr>
        <p:spPr>
          <a:xfrm>
            <a:off x="7441176" y="1668955"/>
            <a:ext cx="2790825" cy="2941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a:lnSpc>
                <a:spcPct val="120000"/>
              </a:lnSpc>
            </a:pPr>
            <a:r>
              <a:rPr lang="sv-SE" sz="1600" dirty="0">
                <a:solidFill>
                  <a:schemeClr val="tx1"/>
                </a:solidFill>
                <a:latin typeface="Montserrat ExtraBold" panose="00000900000000000000" pitchFamily="2" charset="0"/>
                <a:ea typeface="Open Sans" panose="020B0606030504020204" pitchFamily="34" charset="0"/>
                <a:cs typeface="Open Sans" panose="020B0606030504020204" pitchFamily="34" charset="0"/>
              </a:rPr>
              <a:t>Byte av oljeuppvärmning till en förnybar uppvärmningsform </a:t>
            </a:r>
          </a:p>
          <a:p>
            <a:pPr>
              <a:lnSpc>
                <a:spcPct val="120000"/>
              </a:lnSpc>
            </a:pPr>
            <a:endParaRPr lang="fi-FI"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171450" indent="-171450">
              <a:lnSpc>
                <a:spcPct val="120000"/>
              </a:lnSpc>
              <a:buFont typeface="Arial" panose="020B0604020202020204" pitchFamily="34" charset="0"/>
              <a:buChar char="•"/>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Varför bör man välja bort oljeuppvärmning? </a:t>
            </a:r>
          </a:p>
          <a:p>
            <a:pPr marL="171450" indent="-171450">
              <a:lnSpc>
                <a:spcPct val="120000"/>
              </a:lnSpc>
              <a:buFont typeface="Arial" panose="020B0604020202020204" pitchFamily="34" charset="0"/>
              <a:buChar char="•"/>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Vilket uppvärmningssystem kan jag byta till från olja? </a:t>
            </a:r>
          </a:p>
          <a:p>
            <a:pPr marL="171450" indent="-171450">
              <a:lnSpc>
                <a:spcPct val="120000"/>
              </a:lnSpc>
              <a:buFont typeface="Arial" panose="020B0604020202020204" pitchFamily="34" charset="0"/>
              <a:buChar char="•"/>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Vad kostar investeringen och hur kan den finansieras?</a:t>
            </a:r>
          </a:p>
        </p:txBody>
      </p:sp>
      <p:sp>
        <p:nvSpPr>
          <p:cNvPr id="33" name="Isosceles Triangle 32">
            <a:extLst>
              <a:ext uri="{FF2B5EF4-FFF2-40B4-BE49-F238E27FC236}">
                <a16:creationId xmlns:a16="http://schemas.microsoft.com/office/drawing/2014/main" id="{5819E9FB-14D0-4DE7-894A-819CF657A123}"/>
              </a:ext>
              <a:ext uri="{C183D7F6-B498-43B3-948B-1728B52AA6E4}">
                <adec:decorative xmlns:adec="http://schemas.microsoft.com/office/drawing/2017/decorative" val="1"/>
              </a:ext>
            </a:extLst>
          </p:cNvPr>
          <p:cNvSpPr/>
          <p:nvPr/>
        </p:nvSpPr>
        <p:spPr>
          <a:xfrm rot="5400000">
            <a:off x="3691937" y="2478776"/>
            <a:ext cx="480259" cy="414016"/>
          </a:xfrm>
          <a:prstGeom prst="triangle">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34" name="TextBox 33">
            <a:extLst>
              <a:ext uri="{FF2B5EF4-FFF2-40B4-BE49-F238E27FC236}">
                <a16:creationId xmlns:a16="http://schemas.microsoft.com/office/drawing/2014/main" id="{90EC1DC7-5F47-4F01-92A6-B46DCEFE60CF}"/>
              </a:ext>
            </a:extLst>
          </p:cNvPr>
          <p:cNvSpPr txBox="1"/>
          <p:nvPr/>
        </p:nvSpPr>
        <p:spPr>
          <a:xfrm>
            <a:off x="3715942" y="2528151"/>
            <a:ext cx="308098" cy="307777"/>
          </a:xfrm>
          <a:prstGeom prst="rect">
            <a:avLst/>
          </a:prstGeom>
          <a:noFill/>
        </p:spPr>
        <p:txBody>
          <a:bodyPr wrap="none" rtlCol="0">
            <a:spAutoFit/>
          </a:bodyPr>
          <a:lstStyle/>
          <a:p>
            <a:pPr algn="ctr"/>
            <a:r>
              <a:rPr lang="en-GB" sz="1400">
                <a:solidFill>
                  <a:schemeClr val="bg1"/>
                </a:solidFill>
                <a:latin typeface="Montserrat ExtraBold" panose="00000900000000000000" pitchFamily="2" charset="0"/>
              </a:rPr>
              <a:t>1.</a:t>
            </a:r>
            <a:endParaRPr lang="en-FI" sz="1400">
              <a:solidFill>
                <a:schemeClr val="bg1"/>
              </a:solidFill>
              <a:latin typeface="Montserrat ExtraBold" panose="00000900000000000000" pitchFamily="2" charset="0"/>
            </a:endParaRPr>
          </a:p>
        </p:txBody>
      </p:sp>
      <p:sp>
        <p:nvSpPr>
          <p:cNvPr id="35" name="Isosceles Triangle 34">
            <a:extLst>
              <a:ext uri="{FF2B5EF4-FFF2-40B4-BE49-F238E27FC236}">
                <a16:creationId xmlns:a16="http://schemas.microsoft.com/office/drawing/2014/main" id="{48D8F5CC-F0AA-440F-9330-D9062047C779}"/>
              </a:ext>
              <a:ext uri="{C183D7F6-B498-43B3-948B-1728B52AA6E4}">
                <adec:decorative xmlns:adec="http://schemas.microsoft.com/office/drawing/2017/decorative" val="1"/>
              </a:ext>
            </a:extLst>
          </p:cNvPr>
          <p:cNvSpPr/>
          <p:nvPr/>
        </p:nvSpPr>
        <p:spPr>
          <a:xfrm rot="5400000">
            <a:off x="3689465" y="3678314"/>
            <a:ext cx="480259" cy="414016"/>
          </a:xfrm>
          <a:prstGeom prst="triangle">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36" name="TextBox 35">
            <a:extLst>
              <a:ext uri="{FF2B5EF4-FFF2-40B4-BE49-F238E27FC236}">
                <a16:creationId xmlns:a16="http://schemas.microsoft.com/office/drawing/2014/main" id="{25A19BFB-6BA1-425F-8CF5-FE76B942996E}"/>
              </a:ext>
            </a:extLst>
          </p:cNvPr>
          <p:cNvSpPr txBox="1"/>
          <p:nvPr/>
        </p:nvSpPr>
        <p:spPr>
          <a:xfrm>
            <a:off x="3705362" y="3727689"/>
            <a:ext cx="343364" cy="307777"/>
          </a:xfrm>
          <a:prstGeom prst="rect">
            <a:avLst/>
          </a:prstGeom>
          <a:noFill/>
        </p:spPr>
        <p:txBody>
          <a:bodyPr wrap="none" rtlCol="0">
            <a:spAutoFit/>
          </a:bodyPr>
          <a:lstStyle/>
          <a:p>
            <a:pPr algn="ctr"/>
            <a:r>
              <a:rPr lang="en-GB" sz="1400" dirty="0">
                <a:solidFill>
                  <a:schemeClr val="bg1"/>
                </a:solidFill>
                <a:latin typeface="Montserrat ExtraBold" panose="00000900000000000000" pitchFamily="2" charset="0"/>
              </a:rPr>
              <a:t>2.</a:t>
            </a:r>
            <a:endParaRPr lang="en-FI" sz="1400" dirty="0">
              <a:solidFill>
                <a:schemeClr val="bg1"/>
              </a:solidFill>
              <a:latin typeface="Montserrat ExtraBold" panose="00000900000000000000" pitchFamily="2" charset="0"/>
            </a:endParaRPr>
          </a:p>
        </p:txBody>
      </p:sp>
      <p:sp>
        <p:nvSpPr>
          <p:cNvPr id="37" name="Isosceles Triangle 36">
            <a:extLst>
              <a:ext uri="{FF2B5EF4-FFF2-40B4-BE49-F238E27FC236}">
                <a16:creationId xmlns:a16="http://schemas.microsoft.com/office/drawing/2014/main" id="{1B261DBA-342A-4480-A793-E17F0D864DFD}"/>
              </a:ext>
              <a:ext uri="{C183D7F6-B498-43B3-948B-1728B52AA6E4}">
                <adec:decorative xmlns:adec="http://schemas.microsoft.com/office/drawing/2017/decorative" val="1"/>
              </a:ext>
            </a:extLst>
          </p:cNvPr>
          <p:cNvSpPr/>
          <p:nvPr/>
        </p:nvSpPr>
        <p:spPr>
          <a:xfrm rot="5400000">
            <a:off x="3710371" y="4686123"/>
            <a:ext cx="480259" cy="414016"/>
          </a:xfrm>
          <a:prstGeom prst="triangle">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38" name="TextBox 37">
            <a:extLst>
              <a:ext uri="{FF2B5EF4-FFF2-40B4-BE49-F238E27FC236}">
                <a16:creationId xmlns:a16="http://schemas.microsoft.com/office/drawing/2014/main" id="{4F0318CD-4D12-41CC-BCB7-EEFC5055FC5D}"/>
              </a:ext>
            </a:extLst>
          </p:cNvPr>
          <p:cNvSpPr txBox="1"/>
          <p:nvPr/>
        </p:nvSpPr>
        <p:spPr>
          <a:xfrm>
            <a:off x="3715942" y="4735498"/>
            <a:ext cx="344967" cy="307777"/>
          </a:xfrm>
          <a:prstGeom prst="rect">
            <a:avLst/>
          </a:prstGeom>
          <a:noFill/>
        </p:spPr>
        <p:txBody>
          <a:bodyPr wrap="none" rtlCol="0">
            <a:spAutoFit/>
          </a:bodyPr>
          <a:lstStyle/>
          <a:p>
            <a:pPr algn="ctr"/>
            <a:r>
              <a:rPr lang="en-GB" sz="1400" dirty="0">
                <a:solidFill>
                  <a:schemeClr val="bg1"/>
                </a:solidFill>
                <a:latin typeface="Montserrat ExtraBold" panose="00000900000000000000" pitchFamily="2" charset="0"/>
              </a:rPr>
              <a:t>3.</a:t>
            </a:r>
            <a:endParaRPr lang="en-FI" sz="1400" dirty="0">
              <a:solidFill>
                <a:schemeClr val="bg1"/>
              </a:solidFill>
              <a:latin typeface="Montserrat ExtraBold" panose="00000900000000000000" pitchFamily="2" charset="0"/>
            </a:endParaRPr>
          </a:p>
        </p:txBody>
      </p:sp>
      <p:sp>
        <p:nvSpPr>
          <p:cNvPr id="4" name="Slide Number Placeholder 3"/>
          <p:cNvSpPr>
            <a:spLocks noGrp="1"/>
          </p:cNvSpPr>
          <p:nvPr>
            <p:ph type="sldNum" sz="quarter" idx="12"/>
          </p:nvPr>
        </p:nvSpPr>
        <p:spPr/>
        <p:txBody>
          <a:bodyPr/>
          <a:lstStyle/>
          <a:p>
            <a:fld id="{AA0C4E0D-2FB6-4DD6-9704-C7A2E0BC0870}" type="slidenum">
              <a:rPr lang="en-GB" smtClean="0">
                <a:solidFill>
                  <a:schemeClr val="bg1"/>
                </a:solidFill>
              </a:rPr>
              <a:t>2</a:t>
            </a:fld>
            <a:endParaRPr lang="en-GB">
              <a:solidFill>
                <a:schemeClr val="bg1"/>
              </a:solidFill>
            </a:endParaRPr>
          </a:p>
        </p:txBody>
      </p:sp>
    </p:spTree>
    <p:extLst>
      <p:ext uri="{BB962C8B-B14F-4D97-AF65-F5344CB8AC3E}">
        <p14:creationId xmlns:p14="http://schemas.microsoft.com/office/powerpoint/2010/main" val="369715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ight Triangle 12">
            <a:extLst>
              <a:ext uri="{FF2B5EF4-FFF2-40B4-BE49-F238E27FC236}">
                <a16:creationId xmlns:a16="http://schemas.microsoft.com/office/drawing/2014/main" id="{40CA84E8-EB70-4337-AF75-EB673E6F53A4}"/>
              </a:ext>
              <a:ext uri="{C183D7F6-B498-43B3-948B-1728B52AA6E4}">
                <adec:decorative xmlns:adec="http://schemas.microsoft.com/office/drawing/2017/decorative" val="1"/>
              </a:ext>
            </a:extLst>
          </p:cNvPr>
          <p:cNvSpPr/>
          <p:nvPr/>
        </p:nvSpPr>
        <p:spPr>
          <a:xfrm rot="10800000">
            <a:off x="-3" y="725145"/>
            <a:ext cx="10698727" cy="5100978"/>
          </a:xfrm>
          <a:prstGeom prst="rtTriangle">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solidFill>
                <a:schemeClr val="bg1"/>
              </a:solidFill>
            </a:endParaRPr>
          </a:p>
        </p:txBody>
      </p:sp>
      <p:sp>
        <p:nvSpPr>
          <p:cNvPr id="11" name="Right Triangle 10">
            <a:extLst>
              <a:ext uri="{FF2B5EF4-FFF2-40B4-BE49-F238E27FC236}">
                <a16:creationId xmlns:a16="http://schemas.microsoft.com/office/drawing/2014/main" id="{C163E8C3-7102-4282-A303-964C86B7D9A5}"/>
              </a:ext>
              <a:ext uri="{C183D7F6-B498-43B3-948B-1728B52AA6E4}">
                <adec:decorative xmlns:adec="http://schemas.microsoft.com/office/drawing/2017/decorative" val="1"/>
              </a:ext>
            </a:extLst>
          </p:cNvPr>
          <p:cNvSpPr/>
          <p:nvPr/>
        </p:nvSpPr>
        <p:spPr>
          <a:xfrm rot="16200000">
            <a:off x="5097746" y="1958694"/>
            <a:ext cx="3779837" cy="7422121"/>
          </a:xfrm>
          <a:prstGeom prst="rtTriangle">
            <a:avLst/>
          </a:prstGeom>
          <a:solidFill>
            <a:srgbClr val="23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8" name="Title 1"/>
          <p:cNvSpPr txBox="1">
            <a:spLocks/>
          </p:cNvSpPr>
          <p:nvPr/>
        </p:nvSpPr>
        <p:spPr>
          <a:xfrm>
            <a:off x="241546" y="148640"/>
            <a:ext cx="9291074"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sv-SE" sz="600" spc="300" dirty="0">
                <a:solidFill>
                  <a:schemeClr val="bg1"/>
                </a:solidFill>
                <a:latin typeface="Montserrat SemiBold" panose="00000700000000000000" pitchFamily="2" charset="0"/>
              </a:rPr>
              <a:t>FRÅN OLJEUPPVÄRMNING TILL FÖRNYBAR ENERGI I SMÅHUS  |  PRESENTATION AV VERKSAMHETSMODELLEN</a:t>
            </a:r>
            <a:endParaRPr lang="en-GB" sz="600" spc="300" dirty="0">
              <a:solidFill>
                <a:schemeClr val="bg1"/>
              </a:solidFill>
              <a:latin typeface="Montserrat SemiBold" panose="00000700000000000000" pitchFamily="2" charset="0"/>
            </a:endParaRPr>
          </a:p>
        </p:txBody>
      </p:sp>
      <p:sp>
        <p:nvSpPr>
          <p:cNvPr id="2" name="Title 1">
            <a:extLst>
              <a:ext uri="{FF2B5EF4-FFF2-40B4-BE49-F238E27FC236}">
                <a16:creationId xmlns:a16="http://schemas.microsoft.com/office/drawing/2014/main" id="{61DB9939-DDA0-4ECB-BFBB-BD0D10DD80B9}"/>
              </a:ext>
            </a:extLst>
          </p:cNvPr>
          <p:cNvSpPr>
            <a:spLocks noGrp="1"/>
          </p:cNvSpPr>
          <p:nvPr>
            <p:ph type="title"/>
          </p:nvPr>
        </p:nvSpPr>
        <p:spPr>
          <a:xfrm>
            <a:off x="735062" y="-1461188"/>
            <a:ext cx="9221689" cy="1461188"/>
          </a:xfrm>
        </p:spPr>
        <p:txBody>
          <a:bodyPr vert="horz" lIns="91440" tIns="45720" rIns="91440" bIns="45720" rtlCol="0" anchor="b">
            <a:normAutofit fontScale="90000"/>
          </a:bodyPr>
          <a:lstStyle/>
          <a:p>
            <a:r>
              <a:rPr lang="sv-SE" sz="5400">
                <a:latin typeface="Montserrat ExtraBold" panose="00000900000000000000" pitchFamily="2" charset="0"/>
                <a:ea typeface="Open Sans" panose="020B0606030504020204" pitchFamily="34" charset="0"/>
                <a:cs typeface="Open Sans" panose="020B0606030504020204" pitchFamily="34" charset="0"/>
              </a:rPr>
              <a:t>Varför bör jag välja bort oljeuppvärmning?</a:t>
            </a:r>
            <a:endParaRPr lang="sv-SE" sz="5400" dirty="0">
              <a:latin typeface="Montserrat ExtraBold" panose="00000900000000000000" pitchFamily="2" charset="0"/>
              <a:ea typeface="Open Sans" panose="020B0606030504020204" pitchFamily="34" charset="0"/>
              <a:cs typeface="Open Sans" panose="020B0606030504020204" pitchFamily="34" charset="0"/>
            </a:endParaRPr>
          </a:p>
        </p:txBody>
      </p:sp>
      <p:sp>
        <p:nvSpPr>
          <p:cNvPr id="14" name="Rectangle 13">
            <a:extLst>
              <a:ext uri="{FF2B5EF4-FFF2-40B4-BE49-F238E27FC236}">
                <a16:creationId xmlns:a16="http://schemas.microsoft.com/office/drawing/2014/main" id="{CC4F3BFF-56CB-47BA-9DE9-BA910750D6AD}"/>
              </a:ext>
            </a:extLst>
          </p:cNvPr>
          <p:cNvSpPr/>
          <p:nvPr/>
        </p:nvSpPr>
        <p:spPr>
          <a:xfrm>
            <a:off x="278836" y="1030780"/>
            <a:ext cx="3027546" cy="609392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sv-SE" sz="1600" dirty="0">
                <a:solidFill>
                  <a:schemeClr val="tx1"/>
                </a:solidFill>
                <a:latin typeface="Montserrat ExtraBold" panose="00000900000000000000" pitchFamily="2" charset="0"/>
                <a:ea typeface="Open Sans" panose="020B0606030504020204" pitchFamily="34" charset="0"/>
                <a:cs typeface="Open Sans" panose="020B0606030504020204" pitchFamily="34" charset="0"/>
              </a:rPr>
              <a:t>Varför bör jag välja bort oljeuppvärmning?</a:t>
            </a:r>
          </a:p>
          <a:p>
            <a:endParaRPr lang="fi-FI"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De årliga uppvärmningskostnaderna kan minska med upp till 2 000 euro beroende på oljepriset och den nya uppvärmningsformen.</a:t>
            </a:r>
          </a:p>
          <a:p>
            <a:pPr>
              <a:lnSpc>
                <a:spcPct val="120000"/>
              </a:lnSpc>
            </a:pPr>
            <a:endPar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Värdet på ditt hus ökar. Värdeökningen beror på orten och den nya uppvärmningsformen. I vissa områden motsvarar bostadens värdeökning till och med hela investeringen när man byter från olja till exempelvis jordvärme.</a:t>
            </a:r>
          </a:p>
          <a:p>
            <a:pPr>
              <a:lnSpc>
                <a:spcPct val="120000"/>
              </a:lnSpc>
            </a:pPr>
            <a:endPar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Återbetalningstiden för investeringen är oftast väl under tio år. Om du tar ett tioårigt lån sparar du pengar direkt efter första året.</a:t>
            </a:r>
          </a:p>
          <a:p>
            <a:pPr>
              <a:lnSpc>
                <a:spcPct val="120000"/>
              </a:lnSpc>
            </a:pPr>
            <a:endPar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Oljeuppvärmning orsakar mycket utsläpp som skyndar på klimatförändringarna. De årliga utsläppen från ett oljeuppvärmt småhus motsvarar i genomsnitt cirka 50 000 km bilkörning.</a:t>
            </a: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Byte av oljeuppvärmning till en förnybar uppvärmningsform minskar utsläppen från uppvärmningen av huset med 70–100 procent (beroende på det nya uppvärmningssystemet).</a:t>
            </a:r>
          </a:p>
        </p:txBody>
      </p:sp>
      <p:sp>
        <p:nvSpPr>
          <p:cNvPr id="24" name="Rectangle 23">
            <a:extLst>
              <a:ext uri="{FF2B5EF4-FFF2-40B4-BE49-F238E27FC236}">
                <a16:creationId xmlns:a16="http://schemas.microsoft.com/office/drawing/2014/main" id="{979928CD-9BEA-4381-A1D0-C45E8ED696D9}"/>
              </a:ext>
            </a:extLst>
          </p:cNvPr>
          <p:cNvSpPr/>
          <p:nvPr/>
        </p:nvSpPr>
        <p:spPr>
          <a:xfrm>
            <a:off x="3450429" y="1030780"/>
            <a:ext cx="3341875" cy="2749056"/>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sv-SE" sz="1600" dirty="0">
                <a:solidFill>
                  <a:schemeClr val="tx1"/>
                </a:solidFill>
                <a:latin typeface="Montserrat ExtraBold" panose="00000900000000000000" pitchFamily="2" charset="0"/>
                <a:ea typeface="Open Sans" panose="020B0606030504020204" pitchFamily="34" charset="0"/>
                <a:cs typeface="Open Sans" panose="020B0606030504020204" pitchFamily="34" charset="0"/>
              </a:rPr>
              <a:t>Vilket uppvärmningssystem kan jag byta till från olja?</a:t>
            </a:r>
          </a:p>
          <a:p>
            <a:endParaRPr lang="fi-FI"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Ekonomiskt lönsamma och miljövänliga alternativ till oljeuppvärmning är </a:t>
            </a:r>
            <a:r>
              <a:rPr lang="sv-SE" sz="1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jordvärme, vatten-</a:t>
            </a:r>
          </a:p>
          <a:p>
            <a:pPr>
              <a:lnSpc>
                <a:spcPct val="120000"/>
              </a:lnSpc>
            </a:pPr>
            <a:r>
              <a:rPr lang="sv-SE" sz="1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luftvärmepump, fjärrvärme och pellets. </a:t>
            </a: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Det är även möjligt att ta i bruk ett hybridsystem där man använder flera olika värmekällor. Vid sidan av oljeuppvärmningen kan man även använda till exempel vatten-luftvärmepump och solpaneler.</a:t>
            </a:r>
          </a:p>
          <a:p>
            <a:pPr>
              <a:lnSpc>
                <a:spcPct val="120000"/>
              </a:lnSpc>
            </a:pPr>
            <a:endParaRPr lang="fi-FI"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3" name="Rectangle 22">
            <a:extLst>
              <a:ext uri="{FF2B5EF4-FFF2-40B4-BE49-F238E27FC236}">
                <a16:creationId xmlns:a16="http://schemas.microsoft.com/office/drawing/2014/main" id="{45BC2140-A309-49F1-B973-794F75864929}"/>
              </a:ext>
            </a:extLst>
          </p:cNvPr>
          <p:cNvSpPr/>
          <p:nvPr/>
        </p:nvSpPr>
        <p:spPr>
          <a:xfrm>
            <a:off x="3452060" y="3733003"/>
            <a:ext cx="3341875" cy="1505747"/>
          </a:xfrm>
          <a:prstGeom prst="rect">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44000" rIns="180000" bIns="108000" rtlCol="0" anchor="t" anchorCtr="0"/>
          <a:lstStyle/>
          <a:p>
            <a:pPr>
              <a:lnSpc>
                <a:spcPct val="120000"/>
              </a:lnSpc>
            </a:pPr>
            <a:r>
              <a:rPr lang="fi-FI" sz="1200" b="1" dirty="0" err="1">
                <a:solidFill>
                  <a:schemeClr val="bg1"/>
                </a:solidFill>
                <a:latin typeface="Montserrat ExtraBold" panose="00000900000000000000" pitchFamily="2" charset="0"/>
                <a:ea typeface="Open Sans" panose="020B0606030504020204" pitchFamily="34" charset="0"/>
                <a:cs typeface="Open Sans" panose="020B0606030504020204" pitchFamily="34" charset="0"/>
              </a:rPr>
              <a:t>Vad</a:t>
            </a:r>
            <a:r>
              <a:rPr lang="fi-FI" sz="1200" b="1" dirty="0">
                <a:solidFill>
                  <a:schemeClr val="bg1"/>
                </a:solidFill>
                <a:latin typeface="Montserrat ExtraBold" panose="00000900000000000000" pitchFamily="2" charset="0"/>
                <a:ea typeface="Open Sans" panose="020B0606030504020204" pitchFamily="34" charset="0"/>
                <a:cs typeface="Open Sans" panose="020B0606030504020204" pitchFamily="34" charset="0"/>
              </a:rPr>
              <a:t> </a:t>
            </a:r>
            <a:r>
              <a:rPr lang="fi-FI" sz="1200" b="1" dirty="0" err="1">
                <a:solidFill>
                  <a:schemeClr val="bg1"/>
                </a:solidFill>
                <a:latin typeface="Montserrat ExtraBold" panose="00000900000000000000" pitchFamily="2" charset="0"/>
                <a:ea typeface="Open Sans" panose="020B0606030504020204" pitchFamily="34" charset="0"/>
                <a:cs typeface="Open Sans" panose="020B0606030504020204" pitchFamily="34" charset="0"/>
              </a:rPr>
              <a:t>kostar</a:t>
            </a:r>
            <a:r>
              <a:rPr lang="fi-FI" sz="1200" b="1" dirty="0">
                <a:solidFill>
                  <a:schemeClr val="bg1"/>
                </a:solidFill>
                <a:latin typeface="Montserrat ExtraBold" panose="00000900000000000000" pitchFamily="2" charset="0"/>
                <a:ea typeface="Open Sans" panose="020B0606030504020204" pitchFamily="34" charset="0"/>
                <a:cs typeface="Open Sans" panose="020B0606030504020204" pitchFamily="34" charset="0"/>
              </a:rPr>
              <a:t> </a:t>
            </a:r>
            <a:r>
              <a:rPr lang="fi-FI" sz="1200" b="1" dirty="0" err="1">
                <a:solidFill>
                  <a:schemeClr val="bg1"/>
                </a:solidFill>
                <a:latin typeface="Montserrat ExtraBold" panose="00000900000000000000" pitchFamily="2" charset="0"/>
                <a:ea typeface="Open Sans" panose="020B0606030504020204" pitchFamily="34" charset="0"/>
                <a:cs typeface="Open Sans" panose="020B0606030504020204" pitchFamily="34" charset="0"/>
              </a:rPr>
              <a:t>investeringen</a:t>
            </a:r>
            <a:r>
              <a:rPr lang="fi-FI" sz="1200" b="1" dirty="0">
                <a:solidFill>
                  <a:schemeClr val="bg1"/>
                </a:solidFill>
                <a:latin typeface="Montserrat ExtraBold" panose="00000900000000000000" pitchFamily="2" charset="0"/>
                <a:ea typeface="Open Sans" panose="020B0606030504020204" pitchFamily="34" charset="0"/>
                <a:cs typeface="Open Sans" panose="020B0606030504020204" pitchFamily="34" charset="0"/>
              </a:rPr>
              <a:t>=</a:t>
            </a:r>
          </a:p>
          <a:p>
            <a:pPr>
              <a:lnSpc>
                <a:spcPct val="120000"/>
              </a:lnSpc>
            </a:pPr>
            <a:endParaRPr lang="fi-FI" sz="1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sv-SE"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Jordvärme		</a:t>
            </a:r>
            <a:r>
              <a:rPr lang="sv-SE"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15 000–25 000 €</a:t>
            </a:r>
          </a:p>
          <a:p>
            <a:pPr>
              <a:lnSpc>
                <a:spcPct val="120000"/>
              </a:lnSpc>
            </a:pPr>
            <a:r>
              <a:rPr lang="sv-SE"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Vatten-luftvärmepump	</a:t>
            </a:r>
            <a:r>
              <a:rPr lang="sv-SE"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8 000–15 000 €</a:t>
            </a:r>
          </a:p>
          <a:p>
            <a:pPr>
              <a:lnSpc>
                <a:spcPct val="120000"/>
              </a:lnSpc>
            </a:pPr>
            <a:r>
              <a:rPr lang="sv-SE"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Fjärrvärme		</a:t>
            </a:r>
            <a:r>
              <a:rPr lang="sv-SE"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6 000–10 000 €</a:t>
            </a:r>
          </a:p>
          <a:p>
            <a:pPr>
              <a:lnSpc>
                <a:spcPct val="120000"/>
              </a:lnSpc>
            </a:pPr>
            <a:r>
              <a:rPr lang="sv-SE"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Pellets		</a:t>
            </a:r>
            <a:r>
              <a:rPr lang="sv-SE"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10 000–20 000 €</a:t>
            </a:r>
          </a:p>
          <a:p>
            <a:pPr>
              <a:lnSpc>
                <a:spcPct val="120000"/>
              </a:lnSpc>
            </a:pPr>
            <a:endParaRPr lang="fi-FI" sz="1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5" name="Rectangle 24">
            <a:extLst>
              <a:ext uri="{FF2B5EF4-FFF2-40B4-BE49-F238E27FC236}">
                <a16:creationId xmlns:a16="http://schemas.microsoft.com/office/drawing/2014/main" id="{A30EDCE2-B151-49AA-8337-A8ED62802789}"/>
              </a:ext>
            </a:extLst>
          </p:cNvPr>
          <p:cNvSpPr/>
          <p:nvPr/>
        </p:nvSpPr>
        <p:spPr>
          <a:xfrm>
            <a:off x="6936351" y="1030780"/>
            <a:ext cx="3306385" cy="4207969"/>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sv-SE" sz="1600" dirty="0">
                <a:solidFill>
                  <a:schemeClr val="tx1"/>
                </a:solidFill>
                <a:latin typeface="Montserrat ExtraBold" panose="00000900000000000000" pitchFamily="2" charset="0"/>
                <a:ea typeface="Open Sans" panose="020B0606030504020204" pitchFamily="34" charset="0"/>
                <a:cs typeface="Open Sans" panose="020B0606030504020204" pitchFamily="34" charset="0"/>
              </a:rPr>
              <a:t>Investeringens finansiering och utnyttjande av olika stödformer</a:t>
            </a:r>
          </a:p>
          <a:p>
            <a:endParaRPr lang="fi-FI"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När man funderar på finansieringen av ett nytt uppvärmningssystem bör man överväga banklån. Återbetalningstiden för investeringen är i allmänhet </a:t>
            </a:r>
            <a:r>
              <a:rPr lang="sv-SE" sz="1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under tio år</a:t>
            </a: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 så genom att ta ett tioårigt lån för investeringen sparar du uppvärmningskostnader direkt efter första året. Fråga din bank om olika lånealternativ.</a:t>
            </a:r>
          </a:p>
          <a:p>
            <a:pPr>
              <a:lnSpc>
                <a:spcPct val="120000"/>
              </a:lnSpc>
            </a:pPr>
            <a:endPar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För byte av oljeuppvärmning till installation av ett nytt system finns olika stödformer, såsom </a:t>
            </a:r>
            <a:r>
              <a:rPr lang="sv-SE" sz="1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hushållsavdrag, energiunderstöd </a:t>
            </a: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samt eventuellt </a:t>
            </a:r>
            <a:r>
              <a:rPr lang="sv-SE" sz="1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direkt understöd för avstående från oljeuppvärmning.</a:t>
            </a: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 Den bästa stödformen beror på många saker och det är bra att alltid diskutera detta med till exempel entreprenörer.</a:t>
            </a:r>
          </a:p>
        </p:txBody>
      </p:sp>
      <p:sp>
        <p:nvSpPr>
          <p:cNvPr id="26" name="Rectangle 25">
            <a:extLst>
              <a:ext uri="{FF2B5EF4-FFF2-40B4-BE49-F238E27FC236}">
                <a16:creationId xmlns:a16="http://schemas.microsoft.com/office/drawing/2014/main" id="{F2138C87-045F-467A-9765-11F9A207226B}"/>
              </a:ext>
            </a:extLst>
          </p:cNvPr>
          <p:cNvSpPr/>
          <p:nvPr/>
        </p:nvSpPr>
        <p:spPr>
          <a:xfrm>
            <a:off x="3450429" y="5391150"/>
            <a:ext cx="6792307" cy="1719585"/>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algn="r"/>
            <a:r>
              <a:rPr lang="fi-FI" sz="1600" dirty="0" err="1">
                <a:solidFill>
                  <a:schemeClr val="tx1"/>
                </a:solidFill>
                <a:latin typeface="Montserrat ExtraBold" panose="00000900000000000000" pitchFamily="2" charset="0"/>
                <a:ea typeface="Open Sans" panose="020B0606030504020204" pitchFamily="34" charset="0"/>
                <a:cs typeface="Open Sans" panose="020B0606030504020204" pitchFamily="34" charset="0"/>
              </a:rPr>
              <a:t>Konkurrensutsättning</a:t>
            </a:r>
            <a:r>
              <a:rPr lang="fi-FI" sz="1600" dirty="0">
                <a:solidFill>
                  <a:schemeClr val="tx1"/>
                </a:solidFill>
                <a:latin typeface="Montserrat ExtraBold" panose="00000900000000000000" pitchFamily="2" charset="0"/>
                <a:ea typeface="Open Sans" panose="020B0606030504020204" pitchFamily="34" charset="0"/>
                <a:cs typeface="Open Sans" panose="020B0606030504020204" pitchFamily="34" charset="0"/>
              </a:rPr>
              <a:t> av </a:t>
            </a:r>
            <a:r>
              <a:rPr lang="fi-FI" sz="1600" dirty="0" err="1">
                <a:solidFill>
                  <a:schemeClr val="tx1"/>
                </a:solidFill>
                <a:latin typeface="Montserrat ExtraBold" panose="00000900000000000000" pitchFamily="2" charset="0"/>
                <a:ea typeface="Open Sans" panose="020B0606030504020204" pitchFamily="34" charset="0"/>
                <a:cs typeface="Open Sans" panose="020B0606030504020204" pitchFamily="34" charset="0"/>
              </a:rPr>
              <a:t>entreprenörer</a:t>
            </a:r>
            <a:endParaRPr lang="fi-FI" sz="1600">
              <a:solidFill>
                <a:schemeClr val="tx1"/>
              </a:solidFill>
              <a:latin typeface="Montserrat ExtraBold" panose="00000900000000000000" pitchFamily="2" charset="0"/>
              <a:ea typeface="Open Sans" panose="020B0606030504020204" pitchFamily="34" charset="0"/>
              <a:cs typeface="Open Sans" panose="020B0606030504020204" pitchFamily="34" charset="0"/>
            </a:endParaRPr>
          </a:p>
          <a:p>
            <a:pPr algn="r"/>
            <a:endParaRPr lang="fi-FI" sz="1600" dirty="0">
              <a:solidFill>
                <a:schemeClr val="tx1"/>
              </a:solidFill>
              <a:latin typeface="Montserrat ExtraBold" panose="00000900000000000000" pitchFamily="2" charset="0"/>
              <a:ea typeface="Open Sans" panose="020B0606030504020204" pitchFamily="34" charset="0"/>
              <a:cs typeface="Open Sans" panose="020B0606030504020204" pitchFamily="34" charset="0"/>
            </a:endParaRPr>
          </a:p>
          <a:p>
            <a:pPr algn="r"/>
            <a:r>
              <a:rPr lang="sv-SE"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När du har bestämt dig för vilken uppvärmningsform du vill byta till är det dags att konkurrensutsätta entreprenörer, det vill säga begära anbud från minst två olika företag så att du kan jämföra priserna. När du väljer ett anbud bör du beakta förutom innehållet i anbuden även företagens bakgrund och bekanta dig med deras webbplatser, i synnerhet referenserna. Innan beställningen bör du dessutom säkerställa att service erbjuds för företagens produkter.</a:t>
            </a:r>
            <a:endParaRPr lang="fi-FI" sz="1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p:cNvSpPr>
            <a:spLocks noGrp="1"/>
          </p:cNvSpPr>
          <p:nvPr>
            <p:ph type="sldNum" sz="quarter" idx="12"/>
          </p:nvPr>
        </p:nvSpPr>
        <p:spPr/>
        <p:txBody>
          <a:bodyPr/>
          <a:lstStyle/>
          <a:p>
            <a:fld id="{AA0C4E0D-2FB6-4DD6-9704-C7A2E0BC0870}" type="slidenum">
              <a:rPr lang="en-GB" smtClean="0">
                <a:solidFill>
                  <a:schemeClr val="bg1"/>
                </a:solidFill>
              </a:rPr>
              <a:t>3</a:t>
            </a:fld>
            <a:endParaRPr lang="en-GB">
              <a:solidFill>
                <a:schemeClr val="bg1"/>
              </a:solidFill>
            </a:endParaRPr>
          </a:p>
        </p:txBody>
      </p:sp>
    </p:spTree>
    <p:extLst>
      <p:ext uri="{BB962C8B-B14F-4D97-AF65-F5344CB8AC3E}">
        <p14:creationId xmlns:p14="http://schemas.microsoft.com/office/powerpoint/2010/main" val="23406652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Asiakirja" ma:contentTypeID="0x010100CA341CEA695BE4469AED5A4CE0E793DD" ma:contentTypeVersion="11" ma:contentTypeDescription="Luo uusi asiakirja." ma:contentTypeScope="" ma:versionID="fc56bcd4c9b38debed9c821f89862279">
  <xsd:schema xmlns:xsd="http://www.w3.org/2001/XMLSchema" xmlns:xs="http://www.w3.org/2001/XMLSchema" xmlns:p="http://schemas.microsoft.com/office/2006/metadata/properties" xmlns:ns2="97798e35-6295-4fad-99fc-4a7e545c8655" targetNamespace="http://schemas.microsoft.com/office/2006/metadata/properties" ma:root="true" ma:fieldsID="70669f4ac9fb101b1bd9c58689aaf0b8" ns2:_="">
    <xsd:import namespace="97798e35-6295-4fad-99fc-4a7e545c865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798e35-6295-4fad-99fc-4a7e545c86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A0AA86-777E-43CE-955D-C5D4CCA3047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94F1BC0-B438-4781-845D-447FCF47DE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798e35-6295-4fad-99fc-4a7e545c86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D8D915A-AF6C-4290-B875-99D3DC8BF1A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220</TotalTime>
  <Words>643</Words>
  <Application>Microsoft Office PowerPoint</Application>
  <PresentationFormat>Anpassad</PresentationFormat>
  <Paragraphs>62</Paragraphs>
  <Slides>3</Slides>
  <Notes>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3</vt:i4>
      </vt:variant>
    </vt:vector>
  </HeadingPairs>
  <TitlesOfParts>
    <vt:vector size="10" baseType="lpstr">
      <vt:lpstr>Arial</vt:lpstr>
      <vt:lpstr>Calibri</vt:lpstr>
      <vt:lpstr>Calibri Light</vt:lpstr>
      <vt:lpstr>Montserrat ExtraBold</vt:lpstr>
      <vt:lpstr>Montserrat SemiBold</vt:lpstr>
      <vt:lpstr>Open Sans</vt:lpstr>
      <vt:lpstr>Office Theme</vt:lpstr>
      <vt:lpstr>Från oljeuppvärmning till förnybar energi i småhus</vt:lpstr>
      <vt:lpstr>Exempelobjekt</vt:lpstr>
      <vt:lpstr>Varför bör jag välja bort oljeuppvärmning?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Mika Telkkä</dc:creator>
  <cp:lastModifiedBy>Amanda Åkersten</cp:lastModifiedBy>
  <cp:revision>67</cp:revision>
  <dcterms:created xsi:type="dcterms:W3CDTF">2021-10-25T08:37:10Z</dcterms:created>
  <dcterms:modified xsi:type="dcterms:W3CDTF">2023-06-27T13:15:36Z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0x010100CA341CEA695BE4469AED5A4CE0E793DD</vt:lpwstr>
  </property>
</Properties>
</file>